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d76c32944e50e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d76c32944e50e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ed76c32944e50e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ed76c32944e50e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ed76c32944e50e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ed76c32944e50e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ed76c32944e50e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ed76c32944e50e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ed76c32944e50e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ed76c32944e50e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ed76c32944e50e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ed76c32944e50e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ed76c32944e50e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ed76c32944e50e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ed76c32944e50e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ed76c32944e50e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ed76c32944e50e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ed76c32944e50e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ed76c32944e50e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ed76c32944e50e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ed76c32944e50e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ed76c32944e50e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ed76c32944e50e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ed76c32944e50e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ed76c32944e50e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ed76c32944e50e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ed76c32944e50e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ed76c32944e50e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ed76c32944e50e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ed76c32944e50e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ed76c32944e50e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ed76c32944e50e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ed76c32944e50e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ed76c32944e50e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ed76c32944e50e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ed76c32944e50e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d76c32944e50e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d76c32944e50e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ed76c32944e50e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ed76c32944e50e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ed76c32944e50e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ed76c32944e50e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ed76c32944e50e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ed76c32944e50e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ed76c32944e50e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ed76c32944e50e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ed76c32944e50e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ed76c32944e50e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ed76c32944e50e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ed76c32944e50e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ed76c32944e50e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ed76c32944e50e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ed76c32944e50e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ed76c32944e50e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ed76c32944e50e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ed76c32944e50e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ed76c32944e50e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ed76c32944e50e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ed76c32944e50e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ed76c32944e50e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ed76c32944e50e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ed76c32944e50e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ed76c32944e50e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ed76c32944e50e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ed76c32944e50e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ed76c32944e50e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ed76c32944e50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ed76c32944e50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ed76c32944e50e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ed76c32944e50e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ed76c32944e50e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ed76c32944e50e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ed76c32944e50e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ed76c32944e50e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ed76c32944e50e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ed76c32944e50e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ed76c32944e50e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ed76c32944e50e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ed76c32944e50e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ed76c32944e50e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ed76c32944e50e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ed76c32944e50e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ed76c32944e50e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ed76c32944e50e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ed76c32944e50e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ed76c32944e50e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ed76c32944e50e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ed76c32944e50e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ed76c32944e50e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ed76c32944e50e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ed76c32944e50e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ed76c32944e50e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ed76c32944e50e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ed76c32944e50e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ed76c32944e50e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ed76c32944e50e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ed76c32944e50e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ed76c32944e50e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ed76c32944e50e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ed76c32944e50e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ed76c32944e50e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ed76c32944e50e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ed76c32944e50e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ed76c32944e50e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ed76c32944e50e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ed76c32944e50e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ed76c32944e50e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ed76c32944e50e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ed76c32944e50e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ed76c32944e50e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ed76c32944e50e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ed76c32944e50e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ed76c32944e50e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ed76c32944e50e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ed76c32944e50e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ed76c32944e50e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ed76c32944e50e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ed76c32944e50e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ed76c32944e50e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ed76c32944e50e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ced76c32944e50e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ced76c32944e50e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ed76c32944e50e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ed76c32944e50e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ed76c32944e50e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ed76c32944e50e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ed76c32944e50e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ed76c32944e50e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1783800" y="295238"/>
            <a:ext cx="55764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SzPts val="990"/>
              <a:buNone/>
            </a:pPr>
            <a:r>
              <a:rPr b="1" lang="en-GB" sz="3220"/>
              <a:t>« </a:t>
            </a:r>
            <a:r>
              <a:rPr b="1" lang="en-GB" sz="3220"/>
              <a:t>به نام خالق ن</a:t>
            </a:r>
            <a:r>
              <a:rPr b="1" lang="en-GB" sz="3220"/>
              <a:t>وسان »</a:t>
            </a:r>
            <a:endParaRPr b="1" sz="3220"/>
          </a:p>
        </p:txBody>
      </p:sp>
      <p:sp>
        <p:nvSpPr>
          <p:cNvPr id="55" name="Google Shape;55;p13"/>
          <p:cNvSpPr txBox="1"/>
          <p:nvPr>
            <p:ph idx="1" type="body"/>
          </p:nvPr>
        </p:nvSpPr>
        <p:spPr>
          <a:xfrm>
            <a:off x="259675" y="2000325"/>
            <a:ext cx="8598600" cy="3056400"/>
          </a:xfrm>
          <a:prstGeom prst="rect">
            <a:avLst/>
          </a:prstGeom>
        </p:spPr>
        <p:txBody>
          <a:bodyPr anchorCtr="0" anchor="t" bIns="91425" lIns="91425" spcFirstLastPara="1" rIns="91425" wrap="square" tIns="91425">
            <a:normAutofit fontScale="25000" lnSpcReduction="20000"/>
          </a:bodyPr>
          <a:lstStyle/>
          <a:p>
            <a:pPr indent="0" lvl="0" marL="0" rtl="1" algn="ctr">
              <a:spcBef>
                <a:spcPts val="1200"/>
              </a:spcBef>
              <a:spcAft>
                <a:spcPts val="0"/>
              </a:spcAft>
              <a:buClr>
                <a:schemeClr val="dk1"/>
              </a:buClr>
              <a:buSzPts val="275"/>
              <a:buFont typeface="Arial"/>
              <a:buNone/>
            </a:pPr>
            <a:r>
              <a:rPr b="1" lang="en-GB" sz="6000">
                <a:solidFill>
                  <a:schemeClr val="dk1"/>
                </a:solidFill>
              </a:rPr>
              <a:t>گزارش پروژه کارشناسی</a:t>
            </a:r>
            <a:endParaRPr b="1" sz="6000">
              <a:solidFill>
                <a:schemeClr val="dk1"/>
              </a:solidFill>
            </a:endParaRPr>
          </a:p>
          <a:p>
            <a:pPr indent="0" lvl="0" marL="0" rtl="1" algn="ctr">
              <a:spcBef>
                <a:spcPts val="1200"/>
              </a:spcBef>
              <a:spcAft>
                <a:spcPts val="0"/>
              </a:spcAft>
              <a:buClr>
                <a:schemeClr val="dk1"/>
              </a:buClr>
              <a:buSzPts val="275"/>
              <a:buFont typeface="Arial"/>
              <a:buNone/>
            </a:pPr>
            <a:r>
              <a:rPr b="1" lang="en-GB" sz="6000">
                <a:solidFill>
                  <a:schemeClr val="dk1"/>
                </a:solidFill>
              </a:rPr>
              <a:t>رشته‌ فیزیک</a:t>
            </a:r>
            <a:endParaRPr b="1" sz="6000">
              <a:solidFill>
                <a:schemeClr val="dk1"/>
              </a:solidFill>
            </a:endParaRPr>
          </a:p>
          <a:p>
            <a:pPr indent="0" lvl="0" marL="0" rtl="1" algn="ctr">
              <a:spcBef>
                <a:spcPts val="1200"/>
              </a:spcBef>
              <a:spcAft>
                <a:spcPts val="0"/>
              </a:spcAft>
              <a:buClr>
                <a:schemeClr val="dk1"/>
              </a:buClr>
              <a:buSzPts val="275"/>
              <a:buFont typeface="Arial"/>
              <a:buNone/>
            </a:pPr>
            <a:r>
              <a:rPr b="1" lang="en-GB" sz="6000">
                <a:solidFill>
                  <a:schemeClr val="dk1"/>
                </a:solidFill>
              </a:rPr>
              <a:t>عنوان پروژه:</a:t>
            </a:r>
            <a:endParaRPr b="1" sz="6000">
              <a:solidFill>
                <a:schemeClr val="dk1"/>
              </a:solidFill>
            </a:endParaRPr>
          </a:p>
          <a:p>
            <a:pPr indent="0" lvl="0" marL="0" rtl="1" algn="ctr">
              <a:spcBef>
                <a:spcPts val="1200"/>
              </a:spcBef>
              <a:spcAft>
                <a:spcPts val="0"/>
              </a:spcAft>
              <a:buClr>
                <a:schemeClr val="dk1"/>
              </a:buClr>
              <a:buSzPts val="275"/>
              <a:buFont typeface="Arial"/>
              <a:buNone/>
            </a:pPr>
            <a:r>
              <a:rPr b="1" lang="en-GB" sz="6000">
                <a:solidFill>
                  <a:srgbClr val="1F1F1F"/>
                </a:solidFill>
                <a:highlight>
                  <a:srgbClr val="FFFFFF"/>
                </a:highlight>
              </a:rPr>
              <a:t>Implementation of the quantum teleportation protocol on IBM quantum computer</a:t>
            </a:r>
            <a:endParaRPr b="1" sz="6000">
              <a:solidFill>
                <a:srgbClr val="1F1F1F"/>
              </a:solidFill>
              <a:highlight>
                <a:srgbClr val="FFFFFF"/>
              </a:highlight>
            </a:endParaRPr>
          </a:p>
          <a:p>
            <a:pPr indent="0" lvl="0" marL="0" rtl="1" algn="ctr">
              <a:spcBef>
                <a:spcPts val="1200"/>
              </a:spcBef>
              <a:spcAft>
                <a:spcPts val="0"/>
              </a:spcAft>
              <a:buNone/>
            </a:pPr>
            <a:r>
              <a:rPr b="1" lang="en-GB" sz="6000">
                <a:solidFill>
                  <a:schemeClr val="dk1"/>
                </a:solidFill>
              </a:rPr>
              <a:t>پیاده‌سازی پروتکل دوربری کوانتومی  بر کامپیوتر کوانتومی IBM</a:t>
            </a:r>
            <a:endParaRPr b="1" sz="6000">
              <a:solidFill>
                <a:schemeClr val="dk1"/>
              </a:solidFill>
            </a:endParaRPr>
          </a:p>
          <a:p>
            <a:pPr indent="0" lvl="0" marL="0" rtl="1" algn="ctr">
              <a:spcBef>
                <a:spcPts val="1200"/>
              </a:spcBef>
              <a:spcAft>
                <a:spcPts val="0"/>
              </a:spcAft>
              <a:buNone/>
            </a:pPr>
            <a:r>
              <a:rPr b="1" lang="en-GB" sz="6000">
                <a:solidFill>
                  <a:schemeClr val="dk1"/>
                </a:solidFill>
              </a:rPr>
              <a:t>پژوهشگر:‌ سعید شیرانی بیدآبادی</a:t>
            </a:r>
            <a:endParaRPr b="1" sz="6000">
              <a:solidFill>
                <a:schemeClr val="dk1"/>
              </a:solidFill>
            </a:endParaRPr>
          </a:p>
          <a:p>
            <a:pPr indent="0" lvl="0" marL="0" rtl="1" algn="ctr">
              <a:spcBef>
                <a:spcPts val="1200"/>
              </a:spcBef>
              <a:spcAft>
                <a:spcPts val="0"/>
              </a:spcAft>
              <a:buNone/>
            </a:pPr>
            <a:r>
              <a:rPr b="1" lang="en-GB" sz="6000">
                <a:solidFill>
                  <a:schemeClr val="dk1"/>
                </a:solidFill>
              </a:rPr>
              <a:t>استاد راهنما: دکتر حمیدرضا محمدی خشوئی</a:t>
            </a:r>
            <a:endParaRPr b="1" sz="6000">
              <a:solidFill>
                <a:schemeClr val="dk1"/>
              </a:solidFill>
            </a:endParaRPr>
          </a:p>
          <a:p>
            <a:pPr indent="0" lvl="0" marL="0" rtl="1" algn="ctr">
              <a:spcBef>
                <a:spcPts val="1200"/>
              </a:spcBef>
              <a:spcAft>
                <a:spcPts val="0"/>
              </a:spcAft>
              <a:buNone/>
            </a:pPr>
            <a:r>
              <a:rPr b="1" lang="en-GB" sz="6000">
                <a:solidFill>
                  <a:schemeClr val="dk1"/>
                </a:solidFill>
              </a:rPr>
              <a:t>شهریور 1402</a:t>
            </a:r>
            <a:endParaRPr b="1" sz="6000">
              <a:solidFill>
                <a:schemeClr val="dk1"/>
              </a:solidFill>
            </a:endParaRPr>
          </a:p>
          <a:p>
            <a:pPr indent="0" lvl="0" marL="0" rtl="1" algn="ctr">
              <a:spcBef>
                <a:spcPts val="1200"/>
              </a:spcBef>
              <a:spcAft>
                <a:spcPts val="0"/>
              </a:spcAft>
              <a:buClr>
                <a:schemeClr val="dk1"/>
              </a:buClr>
              <a:buSzPts val="275"/>
              <a:buFont typeface="Arial"/>
              <a:buNone/>
            </a:pPr>
            <a:r>
              <a:t/>
            </a:r>
            <a:endParaRPr b="1" sz="7200">
              <a:solidFill>
                <a:schemeClr val="dk1"/>
              </a:solidFill>
            </a:endParaRPr>
          </a:p>
          <a:p>
            <a:pPr indent="0" lvl="0" marL="0" rtl="0" algn="ctr">
              <a:spcBef>
                <a:spcPts val="1200"/>
              </a:spcBef>
              <a:spcAft>
                <a:spcPts val="1200"/>
              </a:spcAft>
              <a:buNone/>
            </a:pPr>
            <a:r>
              <a:t/>
            </a:r>
            <a:endParaRPr b="1"/>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7" name="Google Shape;57;p13"/>
          <p:cNvPicPr preferRelativeResize="0"/>
          <p:nvPr/>
        </p:nvPicPr>
        <p:blipFill rotWithShape="1">
          <a:blip r:embed="rId3">
            <a:alphaModFix/>
          </a:blip>
          <a:srcRect b="0" l="15916" r="0" t="4988"/>
          <a:stretch/>
        </p:blipFill>
        <p:spPr>
          <a:xfrm>
            <a:off x="28850" y="49925"/>
            <a:ext cx="1369500" cy="950200"/>
          </a:xfrm>
          <a:prstGeom prst="rect">
            <a:avLst/>
          </a:prstGeom>
          <a:noFill/>
          <a:ln>
            <a:noFill/>
          </a:ln>
        </p:spPr>
      </p:pic>
      <p:sp>
        <p:nvSpPr>
          <p:cNvPr id="58" name="Google Shape;58;p13"/>
          <p:cNvSpPr txBox="1"/>
          <p:nvPr/>
        </p:nvSpPr>
        <p:spPr>
          <a:xfrm>
            <a:off x="28850" y="1000125"/>
            <a:ext cx="1369500" cy="10002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1200"/>
              </a:spcBef>
              <a:spcAft>
                <a:spcPts val="0"/>
              </a:spcAft>
              <a:buNone/>
            </a:pPr>
            <a:r>
              <a:rPr b="1" lang="en-GB" sz="1200">
                <a:solidFill>
                  <a:schemeClr val="dk1"/>
                </a:solidFill>
              </a:rPr>
              <a:t>دانشگاه اصفهان</a:t>
            </a:r>
            <a:endParaRPr b="1" sz="1200">
              <a:solidFill>
                <a:schemeClr val="dk1"/>
              </a:solidFill>
            </a:endParaRPr>
          </a:p>
          <a:p>
            <a:pPr indent="0" lvl="0" marL="0" rtl="1" algn="ctr">
              <a:lnSpc>
                <a:spcPct val="100000"/>
              </a:lnSpc>
              <a:spcBef>
                <a:spcPts val="1200"/>
              </a:spcBef>
              <a:spcAft>
                <a:spcPts val="0"/>
              </a:spcAft>
              <a:buClr>
                <a:schemeClr val="dk1"/>
              </a:buClr>
              <a:buSzPts val="1100"/>
              <a:buFont typeface="Arial"/>
              <a:buNone/>
            </a:pPr>
            <a:r>
              <a:rPr b="1" lang="en-GB" sz="1200">
                <a:solidFill>
                  <a:schemeClr val="dk1"/>
                </a:solidFill>
              </a:rPr>
              <a:t>دانشکده فیزیک</a:t>
            </a:r>
            <a:endParaRPr b="1" sz="1200">
              <a:solidFill>
                <a:schemeClr val="dk1"/>
              </a:solidFill>
            </a:endParaRPr>
          </a:p>
          <a:p>
            <a:pPr indent="0" lvl="0" marL="0" rtl="1" algn="ctr">
              <a:lnSpc>
                <a:spcPct val="100000"/>
              </a:lnSpc>
              <a:spcBef>
                <a:spcPts val="1200"/>
              </a:spcBef>
              <a:spcAft>
                <a:spcPts val="0"/>
              </a:spcAft>
              <a:buClr>
                <a:schemeClr val="dk1"/>
              </a:buClr>
              <a:buSzPts val="1100"/>
              <a:buFont typeface="Arial"/>
              <a:buNone/>
            </a:pPr>
            <a:r>
              <a:rPr b="1" lang="en-GB" sz="1200">
                <a:solidFill>
                  <a:schemeClr val="dk1"/>
                </a:solidFill>
              </a:rPr>
              <a:t>گروه فیزیک</a:t>
            </a:r>
            <a:endParaRPr b="1" sz="12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sz="1300">
                <a:solidFill>
                  <a:schemeClr val="dk1"/>
                </a:solidFill>
              </a:rPr>
              <a:t> </a:t>
            </a:r>
            <a:endParaRPr sz="13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1E9"/>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345150"/>
            <a:ext cx="8520600" cy="503100"/>
          </a:xfrm>
          <a:prstGeom prst="rect">
            <a:avLst/>
          </a:prstGeom>
        </p:spPr>
        <p:txBody>
          <a:bodyPr anchorCtr="0" anchor="ctr" bIns="91425" lIns="91425" spcFirstLastPara="1" rIns="91425" wrap="square" tIns="91425">
            <a:normAutofit fontScale="90000"/>
          </a:bodyPr>
          <a:lstStyle/>
          <a:p>
            <a:pPr indent="0" lvl="0" marL="0" rtl="1" algn="ctr">
              <a:spcBef>
                <a:spcPts val="0"/>
              </a:spcBef>
              <a:spcAft>
                <a:spcPts val="0"/>
              </a:spcAft>
              <a:buNone/>
            </a:pPr>
            <a:r>
              <a:rPr lang="en-GB"/>
              <a:t>پایه‌های فضای هیلبرت</a:t>
            </a:r>
            <a:endParaRPr/>
          </a:p>
        </p:txBody>
      </p:sp>
      <p:pic>
        <p:nvPicPr>
          <p:cNvPr id="119" name="Google Shape;119;p22"/>
          <p:cNvPicPr preferRelativeResize="0"/>
          <p:nvPr/>
        </p:nvPicPr>
        <p:blipFill rotWithShape="1">
          <a:blip r:embed="rId3">
            <a:alphaModFix/>
          </a:blip>
          <a:srcRect b="4441" l="7199" r="7498" t="5654"/>
          <a:stretch/>
        </p:blipFill>
        <p:spPr>
          <a:xfrm>
            <a:off x="1168137" y="1031050"/>
            <a:ext cx="6807724" cy="4034200"/>
          </a:xfrm>
          <a:prstGeom prst="rect">
            <a:avLst/>
          </a:prstGeom>
          <a:noFill/>
          <a:ln>
            <a:noFill/>
          </a:ln>
        </p:spPr>
      </p:pic>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9595"/>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126275"/>
            <a:ext cx="8520600" cy="680700"/>
          </a:xfrm>
          <a:prstGeom prst="rect">
            <a:avLst/>
          </a:prstGeom>
        </p:spPr>
        <p:txBody>
          <a:bodyPr anchorCtr="0" anchor="ctr" bIns="91425" lIns="91425" spcFirstLastPara="1" rIns="91425" wrap="square" tIns="91425">
            <a:normAutofit fontScale="90000"/>
          </a:bodyPr>
          <a:lstStyle/>
          <a:p>
            <a:pPr indent="0" lvl="0" marL="0" rtl="1" algn="ctr">
              <a:spcBef>
                <a:spcPts val="0"/>
              </a:spcBef>
              <a:spcAft>
                <a:spcPts val="0"/>
              </a:spcAft>
              <a:buNone/>
            </a:pPr>
            <a:r>
              <a:rPr b="1" lang="en-GB"/>
              <a:t>کیوبیت‌ های چندتایی</a:t>
            </a:r>
            <a:endParaRPr b="1"/>
          </a:p>
        </p:txBody>
      </p:sp>
      <p:sp>
        <p:nvSpPr>
          <p:cNvPr id="126" name="Google Shape;126;p23"/>
          <p:cNvSpPr txBox="1"/>
          <p:nvPr/>
        </p:nvSpPr>
        <p:spPr>
          <a:xfrm>
            <a:off x="152225" y="984925"/>
            <a:ext cx="8520600" cy="39261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1700"/>
              <a:t>اگر دو بیت داشته‌ باشیم تعداد حالات ممکن بدین صورت است: 00 - 01 - 10 - 11</a:t>
            </a:r>
            <a:endParaRPr b="1" sz="1700"/>
          </a:p>
          <a:p>
            <a:pPr indent="0" lvl="0" marL="0" rtl="1" algn="r">
              <a:spcBef>
                <a:spcPts val="0"/>
              </a:spcBef>
              <a:spcAft>
                <a:spcPts val="0"/>
              </a:spcAft>
              <a:buNone/>
            </a:pPr>
            <a:r>
              <a:t/>
            </a:r>
            <a:endParaRPr b="1" sz="1700"/>
          </a:p>
          <a:p>
            <a:pPr indent="0" lvl="0" marL="0" rtl="1" algn="r">
              <a:spcBef>
                <a:spcPts val="0"/>
              </a:spcBef>
              <a:spcAft>
                <a:spcPts val="0"/>
              </a:spcAft>
              <a:buNone/>
            </a:pPr>
            <a:r>
              <a:rPr b="1" lang="en-GB" sz="1600"/>
              <a:t>به طور مشابه اگر دو کیوبیت داشته باشیم؛ حالات ممکن به شرح زیر است</a:t>
            </a:r>
            <a:r>
              <a:rPr b="1" lang="en-GB" sz="1700"/>
              <a:t>:</a:t>
            </a:r>
            <a:endParaRPr b="1" sz="1700"/>
          </a:p>
          <a:p>
            <a:pPr indent="0" lvl="0" marL="0" rtl="1" algn="r">
              <a:spcBef>
                <a:spcPts val="0"/>
              </a:spcBef>
              <a:spcAft>
                <a:spcPts val="0"/>
              </a:spcAft>
              <a:buNone/>
            </a:pPr>
            <a:r>
              <a:t/>
            </a:r>
            <a:endParaRPr b="1" sz="1900"/>
          </a:p>
          <a:p>
            <a:pPr indent="0" lvl="0" marL="0" rtl="1" algn="r">
              <a:spcBef>
                <a:spcPts val="0"/>
              </a:spcBef>
              <a:spcAft>
                <a:spcPts val="0"/>
              </a:spcAft>
              <a:buNone/>
            </a:pPr>
            <a:r>
              <a:t/>
            </a:r>
            <a:endParaRPr b="1" sz="1900"/>
          </a:p>
          <a:p>
            <a:pPr indent="0" lvl="0" marL="0" rtl="1" algn="r">
              <a:spcBef>
                <a:spcPts val="0"/>
              </a:spcBef>
              <a:spcAft>
                <a:spcPts val="0"/>
              </a:spcAft>
              <a:buNone/>
            </a:pPr>
            <a:r>
              <a:t/>
            </a:r>
            <a:endParaRPr b="1" sz="1600"/>
          </a:p>
          <a:p>
            <a:pPr indent="0" lvl="0" marL="0" rtl="1" algn="r">
              <a:spcBef>
                <a:spcPts val="0"/>
              </a:spcBef>
              <a:spcAft>
                <a:spcPts val="0"/>
              </a:spcAft>
              <a:buNone/>
            </a:pPr>
            <a:r>
              <a:rPr b="1" lang="en-GB"/>
              <a:t>به دلیل ماهیت احتمالاتی کیوبیت، احتمال مشاهده‌ی مقدار یک سیستم دو کیوبیتی یک برهم‌نهی از حالات بالاست. به فرمول زیر دقت کنید:</a:t>
            </a:r>
            <a:endParaRPr b="1"/>
          </a:p>
          <a:p>
            <a:pPr indent="0" lvl="0" marL="0" rtl="1" algn="r">
              <a:spcBef>
                <a:spcPts val="0"/>
              </a:spcBef>
              <a:spcAft>
                <a:spcPts val="0"/>
              </a:spcAft>
              <a:buNone/>
            </a:pPr>
            <a:r>
              <a:t/>
            </a:r>
            <a:endParaRPr b="1" sz="1900"/>
          </a:p>
          <a:p>
            <a:pPr indent="0" lvl="0" marL="0" rtl="1" algn="r">
              <a:spcBef>
                <a:spcPts val="0"/>
              </a:spcBef>
              <a:spcAft>
                <a:spcPts val="0"/>
              </a:spcAft>
              <a:buNone/>
            </a:pPr>
            <a:r>
              <a:t/>
            </a:r>
            <a:endParaRPr b="1" sz="1900"/>
          </a:p>
          <a:p>
            <a:pPr indent="0" lvl="0" marL="0" rtl="1" algn="r">
              <a:spcBef>
                <a:spcPts val="0"/>
              </a:spcBef>
              <a:spcAft>
                <a:spcPts val="0"/>
              </a:spcAft>
              <a:buNone/>
            </a:pPr>
            <a:r>
              <a:t/>
            </a:r>
            <a:endParaRPr b="1" sz="1900"/>
          </a:p>
          <a:p>
            <a:pPr indent="0" lvl="0" marL="0" rtl="1" algn="r">
              <a:spcBef>
                <a:spcPts val="0"/>
              </a:spcBef>
              <a:spcAft>
                <a:spcPts val="0"/>
              </a:spcAft>
              <a:buNone/>
            </a:pPr>
            <a:r>
              <a:t/>
            </a:r>
            <a:endParaRPr b="1" sz="1900"/>
          </a:p>
          <a:p>
            <a:pPr indent="0" lvl="0" marL="0" rtl="1" algn="r">
              <a:spcBef>
                <a:spcPts val="0"/>
              </a:spcBef>
              <a:spcAft>
                <a:spcPts val="0"/>
              </a:spcAft>
              <a:buClr>
                <a:schemeClr val="dk1"/>
              </a:buClr>
              <a:buSzPts val="1100"/>
              <a:buFont typeface="Arial"/>
              <a:buNone/>
            </a:pPr>
            <a:r>
              <a:rPr b="1" lang="en-GB" sz="1500">
                <a:solidFill>
                  <a:schemeClr val="dk1"/>
                </a:solidFill>
              </a:rPr>
              <a:t>احتمال اندازه‌گیری هریک از مولفه‌های a, b, c, d دقیقا مشابه قبل محاسبه‌ می‌شود. مجموع احتمالات همواره‌ برابر یک است. </a:t>
            </a:r>
            <a:endParaRPr b="1" sz="1500"/>
          </a:p>
          <a:p>
            <a:pPr indent="0" lvl="0" marL="0" rtl="1" algn="r">
              <a:spcBef>
                <a:spcPts val="0"/>
              </a:spcBef>
              <a:spcAft>
                <a:spcPts val="0"/>
              </a:spcAft>
              <a:buNone/>
            </a:pPr>
            <a:r>
              <a:t/>
            </a:r>
            <a:endParaRPr b="1" sz="1900"/>
          </a:p>
          <a:p>
            <a:pPr indent="0" lvl="0" marL="0" rtl="1" algn="r">
              <a:spcBef>
                <a:spcPts val="0"/>
              </a:spcBef>
              <a:spcAft>
                <a:spcPts val="0"/>
              </a:spcAft>
              <a:buNone/>
            </a:pPr>
            <a:r>
              <a:t/>
            </a:r>
            <a:endParaRPr/>
          </a:p>
        </p:txBody>
      </p:sp>
      <p:pic>
        <p:nvPicPr>
          <p:cNvPr id="127" name="Google Shape;127;p23"/>
          <p:cNvPicPr preferRelativeResize="0"/>
          <p:nvPr/>
        </p:nvPicPr>
        <p:blipFill rotWithShape="1">
          <a:blip r:embed="rId3">
            <a:alphaModFix/>
          </a:blip>
          <a:srcRect b="29511" l="35305" r="19067" t="52394"/>
          <a:stretch/>
        </p:blipFill>
        <p:spPr>
          <a:xfrm>
            <a:off x="311700" y="1740613"/>
            <a:ext cx="2384899" cy="531700"/>
          </a:xfrm>
          <a:prstGeom prst="rect">
            <a:avLst/>
          </a:prstGeom>
          <a:noFill/>
          <a:ln>
            <a:noFill/>
          </a:ln>
        </p:spPr>
      </p:pic>
      <p:pic>
        <p:nvPicPr>
          <p:cNvPr id="128" name="Google Shape;128;p23"/>
          <p:cNvPicPr preferRelativeResize="0"/>
          <p:nvPr/>
        </p:nvPicPr>
        <p:blipFill rotWithShape="1">
          <a:blip r:embed="rId4">
            <a:alphaModFix/>
          </a:blip>
          <a:srcRect b="40688" l="25279" r="27897" t="52127"/>
          <a:stretch/>
        </p:blipFill>
        <p:spPr>
          <a:xfrm>
            <a:off x="1948475" y="3205950"/>
            <a:ext cx="5467876" cy="471675"/>
          </a:xfrm>
          <a:prstGeom prst="rect">
            <a:avLst/>
          </a:prstGeom>
          <a:noFill/>
          <a:ln>
            <a:noFill/>
          </a:ln>
        </p:spPr>
      </p:pic>
      <p:sp>
        <p:nvSpPr>
          <p:cNvPr id="129" name="Google Shape;12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9595"/>
        </a:solidFill>
      </p:bgPr>
    </p:bg>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b="4191" l="14773" r="19271" t="5864"/>
          <a:stretch/>
        </p:blipFill>
        <p:spPr>
          <a:xfrm>
            <a:off x="1795050" y="396725"/>
            <a:ext cx="5673975" cy="4350050"/>
          </a:xfrm>
          <a:prstGeom prst="rect">
            <a:avLst/>
          </a:prstGeom>
          <a:noFill/>
          <a:ln>
            <a:noFill/>
          </a:ln>
        </p:spPr>
      </p:pic>
      <p:sp>
        <p:nvSpPr>
          <p:cNvPr id="135" name="Google Shape;1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39" name="Shape 139"/>
        <p:cNvGrpSpPr/>
        <p:nvPr/>
      </p:nvGrpSpPr>
      <p:grpSpPr>
        <a:xfrm>
          <a:off x="0" y="0"/>
          <a:ext cx="0" cy="0"/>
          <a:chOff x="0" y="0"/>
          <a:chExt cx="0" cy="0"/>
        </a:xfrm>
      </p:grpSpPr>
      <p:sp>
        <p:nvSpPr>
          <p:cNvPr id="140" name="Google Shape;140;p25"/>
          <p:cNvSpPr txBox="1"/>
          <p:nvPr>
            <p:ph type="title"/>
          </p:nvPr>
        </p:nvSpPr>
        <p:spPr>
          <a:xfrm>
            <a:off x="421125" y="249375"/>
            <a:ext cx="8520600" cy="8418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lang="en-GB"/>
              <a:t>گیت‌های کوانتومی</a:t>
            </a:r>
            <a:endParaRPr/>
          </a:p>
        </p:txBody>
      </p:sp>
      <p:sp>
        <p:nvSpPr>
          <p:cNvPr id="141" name="Google Shape;141;p25"/>
          <p:cNvSpPr txBox="1"/>
          <p:nvPr/>
        </p:nvSpPr>
        <p:spPr>
          <a:xfrm>
            <a:off x="259675" y="1245150"/>
            <a:ext cx="8459400" cy="28098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t/>
            </a:r>
            <a:endParaRPr b="1" sz="1600"/>
          </a:p>
          <a:p>
            <a:pPr indent="0" lvl="0" marL="0" rtl="1" algn="r">
              <a:spcBef>
                <a:spcPts val="0"/>
              </a:spcBef>
              <a:spcAft>
                <a:spcPts val="0"/>
              </a:spcAft>
              <a:buNone/>
            </a:pPr>
            <a:r>
              <a:rPr b="1" lang="en-GB" sz="1600"/>
              <a:t>گیت‌های کوانتومی، یکی از اولین و مهم‌ترین اجزای‌ مدار‌های کوانتومی ‌می‌باشند. این گیت‌ها عملگر‌هایی با قابلیت اثر‌گذاری روی کیوبیت‌ها می‌باشند. با اعمال یک گیت کوانتومی بر روی یک یا چند کیوبیت، می‌توان تغییرات مدنظر خود را روی کیوبیت اعمال کرد. با کمک این گیت‌ها می‌توان باعث برهم‌نهی کوانتومی یا رمز‌گذاری داده در داخل یک یا چند کیوبیت شد.</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rPr b="1" lang="en-GB" sz="1800"/>
              <a:t>به طور کلی گیت‌ها به دو دسته‌ی کلی تقسیم می‌شوند:   تک-کیوبیت، چند-کیوبیت</a:t>
            </a:r>
            <a:endParaRPr b="1" sz="18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a:p>
            <a:pPr indent="0" lvl="0" marL="0" rtl="1" algn="r">
              <a:spcBef>
                <a:spcPts val="0"/>
              </a:spcBef>
              <a:spcAft>
                <a:spcPts val="0"/>
              </a:spcAft>
              <a:buNone/>
            </a:pPr>
            <a:r>
              <a:t/>
            </a:r>
            <a:endParaRPr b="1" sz="1600"/>
          </a:p>
        </p:txBody>
      </p:sp>
      <p:sp>
        <p:nvSpPr>
          <p:cNvPr id="142" name="Google Shape;14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99625"/>
            <a:ext cx="8520600" cy="86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CLASSICAL VS QUANTUM </a:t>
            </a:r>
            <a:endParaRPr/>
          </a:p>
        </p:txBody>
      </p:sp>
      <p:pic>
        <p:nvPicPr>
          <p:cNvPr id="148" name="Google Shape;148;p26"/>
          <p:cNvPicPr preferRelativeResize="0"/>
          <p:nvPr/>
        </p:nvPicPr>
        <p:blipFill>
          <a:blip r:embed="rId3">
            <a:alphaModFix/>
          </a:blip>
          <a:stretch>
            <a:fillRect/>
          </a:stretch>
        </p:blipFill>
        <p:spPr>
          <a:xfrm>
            <a:off x="1494200" y="1320825"/>
            <a:ext cx="3077799" cy="3670275"/>
          </a:xfrm>
          <a:prstGeom prst="rect">
            <a:avLst/>
          </a:prstGeom>
          <a:noFill/>
          <a:ln>
            <a:noFill/>
          </a:ln>
        </p:spPr>
      </p:pic>
      <p:pic>
        <p:nvPicPr>
          <p:cNvPr id="149" name="Google Shape;149;p26"/>
          <p:cNvPicPr preferRelativeResize="0"/>
          <p:nvPr/>
        </p:nvPicPr>
        <p:blipFill>
          <a:blip r:embed="rId4">
            <a:alphaModFix/>
          </a:blip>
          <a:stretch>
            <a:fillRect/>
          </a:stretch>
        </p:blipFill>
        <p:spPr>
          <a:xfrm>
            <a:off x="5020549" y="1320825"/>
            <a:ext cx="2983963" cy="3670274"/>
          </a:xfrm>
          <a:prstGeom prst="rect">
            <a:avLst/>
          </a:prstGeom>
          <a:noFill/>
          <a:ln>
            <a:noFill/>
          </a:ln>
        </p:spPr>
      </p:pic>
      <p:sp>
        <p:nvSpPr>
          <p:cNvPr id="150" name="Google Shape;15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54" name="Shape 154"/>
        <p:cNvGrpSpPr/>
        <p:nvPr/>
      </p:nvGrpSpPr>
      <p:grpSpPr>
        <a:xfrm>
          <a:off x="0" y="0"/>
          <a:ext cx="0" cy="0"/>
          <a:chOff x="0" y="0"/>
          <a:chExt cx="0" cy="0"/>
        </a:xfrm>
      </p:grpSpPr>
      <p:pic>
        <p:nvPicPr>
          <p:cNvPr id="155" name="Google Shape;155;p27"/>
          <p:cNvPicPr preferRelativeResize="0"/>
          <p:nvPr/>
        </p:nvPicPr>
        <p:blipFill rotWithShape="1">
          <a:blip r:embed="rId3">
            <a:alphaModFix/>
          </a:blip>
          <a:srcRect b="30589" l="15077" r="14464" t="31491"/>
          <a:stretch/>
        </p:blipFill>
        <p:spPr>
          <a:xfrm>
            <a:off x="1276176" y="268125"/>
            <a:ext cx="6591650" cy="1994475"/>
          </a:xfrm>
          <a:prstGeom prst="rect">
            <a:avLst/>
          </a:prstGeom>
          <a:noFill/>
          <a:ln>
            <a:noFill/>
          </a:ln>
        </p:spPr>
      </p:pic>
      <p:pic>
        <p:nvPicPr>
          <p:cNvPr id="156" name="Google Shape;156;p27"/>
          <p:cNvPicPr preferRelativeResize="0"/>
          <p:nvPr/>
        </p:nvPicPr>
        <p:blipFill rotWithShape="1">
          <a:blip r:embed="rId4">
            <a:alphaModFix/>
          </a:blip>
          <a:srcRect b="36937" l="21210" r="36696" t="39419"/>
          <a:stretch/>
        </p:blipFill>
        <p:spPr>
          <a:xfrm>
            <a:off x="1276175" y="2262600"/>
            <a:ext cx="2798900" cy="883876"/>
          </a:xfrm>
          <a:prstGeom prst="rect">
            <a:avLst/>
          </a:prstGeom>
          <a:noFill/>
          <a:ln>
            <a:noFill/>
          </a:ln>
        </p:spPr>
      </p:pic>
      <p:pic>
        <p:nvPicPr>
          <p:cNvPr id="157" name="Google Shape;157;p27"/>
          <p:cNvPicPr preferRelativeResize="0"/>
          <p:nvPr/>
        </p:nvPicPr>
        <p:blipFill rotWithShape="1">
          <a:blip r:embed="rId5">
            <a:alphaModFix/>
          </a:blip>
          <a:srcRect b="45991" l="21053" r="37779" t="30010"/>
          <a:stretch/>
        </p:blipFill>
        <p:spPr>
          <a:xfrm>
            <a:off x="1276175" y="3146463"/>
            <a:ext cx="2798900" cy="883876"/>
          </a:xfrm>
          <a:prstGeom prst="rect">
            <a:avLst/>
          </a:prstGeom>
          <a:noFill/>
          <a:ln>
            <a:noFill/>
          </a:ln>
        </p:spPr>
      </p:pic>
      <p:pic>
        <p:nvPicPr>
          <p:cNvPr id="158" name="Google Shape;158;p27"/>
          <p:cNvPicPr preferRelativeResize="0"/>
          <p:nvPr/>
        </p:nvPicPr>
        <p:blipFill rotWithShape="1">
          <a:blip r:embed="rId6">
            <a:alphaModFix/>
          </a:blip>
          <a:srcRect b="70569" l="48837" r="33592" t="15330"/>
          <a:stretch/>
        </p:blipFill>
        <p:spPr>
          <a:xfrm>
            <a:off x="4075075" y="2262600"/>
            <a:ext cx="3792750" cy="1767750"/>
          </a:xfrm>
          <a:prstGeom prst="rect">
            <a:avLst/>
          </a:prstGeom>
          <a:noFill/>
          <a:ln>
            <a:noFill/>
          </a:ln>
        </p:spPr>
      </p:pic>
      <p:pic>
        <p:nvPicPr>
          <p:cNvPr id="159" name="Google Shape;159;p27"/>
          <p:cNvPicPr preferRelativeResize="0"/>
          <p:nvPr/>
        </p:nvPicPr>
        <p:blipFill rotWithShape="1">
          <a:blip r:embed="rId7">
            <a:alphaModFix/>
          </a:blip>
          <a:srcRect b="26394" l="31566" r="3009" t="58840"/>
          <a:stretch/>
        </p:blipFill>
        <p:spPr>
          <a:xfrm>
            <a:off x="1276175" y="4030350"/>
            <a:ext cx="6591650" cy="836344"/>
          </a:xfrm>
          <a:prstGeom prst="rect">
            <a:avLst/>
          </a:prstGeom>
          <a:noFill/>
          <a:ln>
            <a:noFill/>
          </a:ln>
        </p:spPr>
      </p:pic>
      <p:sp>
        <p:nvSpPr>
          <p:cNvPr id="160" name="Google Shape;16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273F"/>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203300"/>
            <a:ext cx="8520600" cy="8418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b="1" lang="en-GB">
                <a:solidFill>
                  <a:srgbClr val="EAD1DC"/>
                </a:solidFill>
              </a:rPr>
              <a:t>هادامارد یک گیت بازگشت‌پذیر است.</a:t>
            </a:r>
            <a:endParaRPr b="1">
              <a:solidFill>
                <a:srgbClr val="EAD1DC"/>
              </a:solidFill>
            </a:endParaRPr>
          </a:p>
        </p:txBody>
      </p:sp>
      <p:pic>
        <p:nvPicPr>
          <p:cNvPr id="166" name="Google Shape;166;p28"/>
          <p:cNvPicPr preferRelativeResize="0"/>
          <p:nvPr/>
        </p:nvPicPr>
        <p:blipFill rotWithShape="1">
          <a:blip r:embed="rId3">
            <a:alphaModFix/>
          </a:blip>
          <a:srcRect b="0" l="12687" r="12417" t="0"/>
          <a:stretch/>
        </p:blipFill>
        <p:spPr>
          <a:xfrm>
            <a:off x="1767775" y="1045100"/>
            <a:ext cx="5912526" cy="3793599"/>
          </a:xfrm>
          <a:prstGeom prst="rect">
            <a:avLst/>
          </a:prstGeom>
          <a:noFill/>
          <a:ln>
            <a:noFill/>
          </a:ln>
        </p:spPr>
      </p:pic>
      <p:sp>
        <p:nvSpPr>
          <p:cNvPr id="167" name="Google Shape;16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171" name="Shape 171"/>
        <p:cNvGrpSpPr/>
        <p:nvPr/>
      </p:nvGrpSpPr>
      <p:grpSpPr>
        <a:xfrm>
          <a:off x="0" y="0"/>
          <a:ext cx="0" cy="0"/>
          <a:chOff x="0" y="0"/>
          <a:chExt cx="0" cy="0"/>
        </a:xfrm>
      </p:grpSpPr>
      <p:sp>
        <p:nvSpPr>
          <p:cNvPr id="172" name="Google Shape;172;p29"/>
          <p:cNvSpPr txBox="1"/>
          <p:nvPr>
            <p:ph type="title"/>
          </p:nvPr>
        </p:nvSpPr>
        <p:spPr>
          <a:xfrm>
            <a:off x="401600" y="213300"/>
            <a:ext cx="8520600" cy="8418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b="1" lang="en-GB" sz="3200"/>
              <a:t>اثبات عملکرد گیت هادامارد با نمایش ماتریسی</a:t>
            </a:r>
            <a:endParaRPr b="1" sz="3200"/>
          </a:p>
        </p:txBody>
      </p:sp>
      <p:pic>
        <p:nvPicPr>
          <p:cNvPr id="173" name="Google Shape;173;p29"/>
          <p:cNvPicPr preferRelativeResize="0"/>
          <p:nvPr/>
        </p:nvPicPr>
        <p:blipFill rotWithShape="1">
          <a:blip r:embed="rId3">
            <a:alphaModFix/>
          </a:blip>
          <a:srcRect b="8694" l="28914" r="15103" t="39647"/>
          <a:stretch/>
        </p:blipFill>
        <p:spPr>
          <a:xfrm>
            <a:off x="1079137" y="1418225"/>
            <a:ext cx="7165524" cy="3136024"/>
          </a:xfrm>
          <a:prstGeom prst="rect">
            <a:avLst/>
          </a:prstGeom>
          <a:noFill/>
          <a:ln>
            <a:noFill/>
          </a:ln>
        </p:spPr>
      </p:pic>
      <p:sp>
        <p:nvSpPr>
          <p:cNvPr id="174" name="Google Shape;17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3">
            <a:alphaModFix/>
          </a:blip>
          <a:srcRect b="34621" l="12853" r="8579" t="26573"/>
          <a:stretch/>
        </p:blipFill>
        <p:spPr>
          <a:xfrm>
            <a:off x="3435650" y="169775"/>
            <a:ext cx="5574649" cy="1548050"/>
          </a:xfrm>
          <a:prstGeom prst="rect">
            <a:avLst/>
          </a:prstGeom>
          <a:noFill/>
          <a:ln>
            <a:noFill/>
          </a:ln>
        </p:spPr>
      </p:pic>
      <p:pic>
        <p:nvPicPr>
          <p:cNvPr id="180" name="Google Shape;180;p30"/>
          <p:cNvPicPr preferRelativeResize="0"/>
          <p:nvPr/>
        </p:nvPicPr>
        <p:blipFill rotWithShape="1">
          <a:blip r:embed="rId4">
            <a:alphaModFix/>
          </a:blip>
          <a:srcRect b="38069" l="29291" r="41874" t="32126"/>
          <a:stretch/>
        </p:blipFill>
        <p:spPr>
          <a:xfrm>
            <a:off x="69850" y="1717825"/>
            <a:ext cx="3365800" cy="1956175"/>
          </a:xfrm>
          <a:prstGeom prst="rect">
            <a:avLst/>
          </a:prstGeom>
          <a:noFill/>
          <a:ln>
            <a:noFill/>
          </a:ln>
        </p:spPr>
      </p:pic>
      <p:pic>
        <p:nvPicPr>
          <p:cNvPr id="181" name="Google Shape;181;p30"/>
          <p:cNvPicPr preferRelativeResize="0"/>
          <p:nvPr/>
        </p:nvPicPr>
        <p:blipFill rotWithShape="1">
          <a:blip r:embed="rId5">
            <a:alphaModFix/>
          </a:blip>
          <a:srcRect b="31957" l="30650" r="31509" t="29580"/>
          <a:stretch/>
        </p:blipFill>
        <p:spPr>
          <a:xfrm>
            <a:off x="5014075" y="1880938"/>
            <a:ext cx="2417800" cy="1381624"/>
          </a:xfrm>
          <a:prstGeom prst="rect">
            <a:avLst/>
          </a:prstGeom>
          <a:noFill/>
          <a:ln>
            <a:noFill/>
          </a:ln>
        </p:spPr>
      </p:pic>
      <p:pic>
        <p:nvPicPr>
          <p:cNvPr id="182" name="Google Shape;182;p30"/>
          <p:cNvPicPr preferRelativeResize="0"/>
          <p:nvPr/>
        </p:nvPicPr>
        <p:blipFill rotWithShape="1">
          <a:blip r:embed="rId6">
            <a:alphaModFix/>
          </a:blip>
          <a:srcRect b="26849" l="1804" r="2739" t="48403"/>
          <a:stretch/>
        </p:blipFill>
        <p:spPr>
          <a:xfrm>
            <a:off x="69850" y="3612900"/>
            <a:ext cx="8727552" cy="1272200"/>
          </a:xfrm>
          <a:prstGeom prst="rect">
            <a:avLst/>
          </a:prstGeom>
          <a:noFill/>
          <a:ln>
            <a:noFill/>
          </a:ln>
        </p:spPr>
      </p:pic>
      <p:sp>
        <p:nvSpPr>
          <p:cNvPr id="183" name="Google Shape;18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87" name="Shape 187"/>
        <p:cNvGrpSpPr/>
        <p:nvPr/>
      </p:nvGrpSpPr>
      <p:grpSpPr>
        <a:xfrm>
          <a:off x="0" y="0"/>
          <a:ext cx="0" cy="0"/>
          <a:chOff x="0" y="0"/>
          <a:chExt cx="0" cy="0"/>
        </a:xfrm>
      </p:grpSpPr>
      <p:pic>
        <p:nvPicPr>
          <p:cNvPr id="188" name="Google Shape;188;p31"/>
          <p:cNvPicPr preferRelativeResize="0"/>
          <p:nvPr/>
        </p:nvPicPr>
        <p:blipFill rotWithShape="1">
          <a:blip r:embed="rId3">
            <a:alphaModFix/>
          </a:blip>
          <a:srcRect b="19774" l="8556" r="9165" t="16519"/>
          <a:stretch/>
        </p:blipFill>
        <p:spPr>
          <a:xfrm>
            <a:off x="1900314" y="2667525"/>
            <a:ext cx="4965010" cy="2161350"/>
          </a:xfrm>
          <a:prstGeom prst="rect">
            <a:avLst/>
          </a:prstGeom>
          <a:noFill/>
          <a:ln>
            <a:noFill/>
          </a:ln>
        </p:spPr>
      </p:pic>
      <p:pic>
        <p:nvPicPr>
          <p:cNvPr id="189" name="Google Shape;189;p31"/>
          <p:cNvPicPr preferRelativeResize="0"/>
          <p:nvPr/>
        </p:nvPicPr>
        <p:blipFill rotWithShape="1">
          <a:blip r:embed="rId4">
            <a:alphaModFix/>
          </a:blip>
          <a:srcRect b="23393" l="9425" r="9941" t="16205"/>
          <a:stretch/>
        </p:blipFill>
        <p:spPr>
          <a:xfrm>
            <a:off x="1942450" y="410400"/>
            <a:ext cx="5132024" cy="2161350"/>
          </a:xfrm>
          <a:prstGeom prst="rect">
            <a:avLst/>
          </a:prstGeom>
          <a:noFill/>
          <a:ln>
            <a:noFill/>
          </a:ln>
        </p:spPr>
      </p:pic>
      <p:sp>
        <p:nvSpPr>
          <p:cNvPr id="190" name="Google Shape;19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0" y="0"/>
            <a:ext cx="9144000" cy="5056800"/>
          </a:xfrm>
          <a:prstGeom prst="rect">
            <a:avLst/>
          </a:prstGeom>
          <a:solidFill>
            <a:srgbClr val="E9BFE9"/>
          </a:solidFill>
        </p:spPr>
        <p:txBody>
          <a:bodyPr anchorCtr="0" anchor="t" bIns="91425" lIns="91425" spcFirstLastPara="1" rIns="91425" wrap="square" tIns="91425">
            <a:normAutofit/>
          </a:bodyPr>
          <a:lstStyle/>
          <a:p>
            <a:pPr indent="0" lvl="0" marL="0" rtl="1" algn="r">
              <a:spcBef>
                <a:spcPts val="1200"/>
              </a:spcBef>
              <a:spcAft>
                <a:spcPts val="0"/>
              </a:spcAft>
              <a:buNone/>
            </a:pPr>
            <a:r>
              <a:t/>
            </a:r>
            <a:endParaRPr b="1" sz="1700">
              <a:solidFill>
                <a:schemeClr val="dk1"/>
              </a:solidFill>
            </a:endParaRPr>
          </a:p>
          <a:p>
            <a:pPr indent="0" lvl="0" marL="0" rtl="1" algn="r">
              <a:spcBef>
                <a:spcPts val="1200"/>
              </a:spcBef>
              <a:spcAft>
                <a:spcPts val="0"/>
              </a:spcAft>
              <a:buNone/>
            </a:pPr>
            <a:r>
              <a:t/>
            </a:r>
            <a:endParaRPr b="1" sz="1700">
              <a:solidFill>
                <a:schemeClr val="dk1"/>
              </a:solidFill>
            </a:endParaRPr>
          </a:p>
          <a:p>
            <a:pPr indent="0" lvl="0" marL="0" rtl="1" algn="r">
              <a:spcBef>
                <a:spcPts val="1200"/>
              </a:spcBef>
              <a:spcAft>
                <a:spcPts val="0"/>
              </a:spcAft>
              <a:buNone/>
            </a:pPr>
            <a:r>
              <a:rPr b="1" lang="en-GB" sz="2400">
                <a:solidFill>
                  <a:schemeClr val="dk1"/>
                </a:solidFill>
              </a:rPr>
              <a:t>در این ارائه قصد داریم:</a:t>
            </a:r>
            <a:endParaRPr b="1" sz="2400">
              <a:solidFill>
                <a:schemeClr val="dk1"/>
              </a:solidFill>
            </a:endParaRPr>
          </a:p>
          <a:p>
            <a:pPr indent="-381000" lvl="0" marL="457200" rtl="1" algn="r">
              <a:spcBef>
                <a:spcPts val="1200"/>
              </a:spcBef>
              <a:spcAft>
                <a:spcPts val="0"/>
              </a:spcAft>
              <a:buClr>
                <a:schemeClr val="dk1"/>
              </a:buClr>
              <a:buSzPts val="2400"/>
              <a:buChar char="●"/>
            </a:pPr>
            <a:r>
              <a:rPr b="1" lang="en-GB" sz="2400">
                <a:solidFill>
                  <a:schemeClr val="dk1"/>
                </a:solidFill>
              </a:rPr>
              <a:t>ابتدا به معرفی اجزای تشکیل‌دهنده‌ی کامپیوتر کوانتومی بپردازیم.</a:t>
            </a:r>
            <a:endParaRPr b="1" sz="2400">
              <a:solidFill>
                <a:schemeClr val="dk1"/>
              </a:solidFill>
            </a:endParaRPr>
          </a:p>
          <a:p>
            <a:pPr indent="-381000" lvl="0" marL="457200" rtl="1" algn="r">
              <a:spcBef>
                <a:spcPts val="0"/>
              </a:spcBef>
              <a:spcAft>
                <a:spcPts val="0"/>
              </a:spcAft>
              <a:buClr>
                <a:schemeClr val="dk1"/>
              </a:buClr>
              <a:buSzPts val="2400"/>
              <a:buChar char="●"/>
            </a:pPr>
            <a:r>
              <a:rPr b="1" lang="en-GB" sz="2400">
                <a:solidFill>
                  <a:schemeClr val="dk1"/>
                </a:solidFill>
              </a:rPr>
              <a:t>تفاوت های کامپیوتر های کوانتومی و کلاسیک را بررسی می‌کنیم.</a:t>
            </a:r>
            <a:endParaRPr b="1" sz="2400">
              <a:solidFill>
                <a:schemeClr val="dk1"/>
              </a:solidFill>
            </a:endParaRPr>
          </a:p>
          <a:p>
            <a:pPr indent="-381000" lvl="0" marL="457200" rtl="1" algn="r">
              <a:spcBef>
                <a:spcPts val="0"/>
              </a:spcBef>
              <a:spcAft>
                <a:spcPts val="0"/>
              </a:spcAft>
              <a:buClr>
                <a:schemeClr val="dk1"/>
              </a:buClr>
              <a:buSzPts val="2400"/>
              <a:buChar char="●"/>
            </a:pPr>
            <a:r>
              <a:rPr b="1" lang="en-GB" sz="2400">
                <a:solidFill>
                  <a:schemeClr val="dk1"/>
                </a:solidFill>
              </a:rPr>
              <a:t>یک مسئله‌ی ساده ولی واقعی را با کمک کامپیوتر‌کوانتومی حل می‌کنیم.</a:t>
            </a:r>
            <a:endParaRPr b="1" sz="2400">
              <a:solidFill>
                <a:schemeClr val="dk1"/>
              </a:solidFill>
            </a:endParaRPr>
          </a:p>
          <a:p>
            <a:pPr indent="-381000" lvl="0" marL="457200" rtl="1" algn="r">
              <a:spcBef>
                <a:spcPts val="0"/>
              </a:spcBef>
              <a:spcAft>
                <a:spcPts val="0"/>
              </a:spcAft>
              <a:buClr>
                <a:schemeClr val="dk1"/>
              </a:buClr>
              <a:buSzPts val="2400"/>
              <a:buChar char="●"/>
            </a:pPr>
            <a:r>
              <a:rPr b="1" lang="en-GB" sz="2400">
                <a:solidFill>
                  <a:schemeClr val="dk1"/>
                </a:solidFill>
              </a:rPr>
              <a:t>یک پدیده‌ی کوانتومی را با کمک کامپیوتر کوانتومی شبیه سازی می‌کنیم.</a:t>
            </a:r>
            <a:endParaRPr b="1" sz="2400">
              <a:solidFill>
                <a:schemeClr val="dk1"/>
              </a:solidFill>
            </a:endParaRPr>
          </a:p>
          <a:p>
            <a:pPr indent="0" lvl="0" marL="0" rtl="0" algn="ctr">
              <a:spcBef>
                <a:spcPts val="1200"/>
              </a:spcBef>
              <a:spcAft>
                <a:spcPts val="1200"/>
              </a:spcAft>
              <a:buNone/>
            </a:pPr>
            <a:r>
              <a:t/>
            </a:r>
            <a:endParaRPr sz="1700"/>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3">
            <a:alphaModFix/>
          </a:blip>
          <a:srcRect b="57631" l="23501" r="18798" t="8726"/>
          <a:stretch/>
        </p:blipFill>
        <p:spPr>
          <a:xfrm>
            <a:off x="414751" y="1208937"/>
            <a:ext cx="8314501" cy="2725632"/>
          </a:xfrm>
          <a:prstGeom prst="rect">
            <a:avLst/>
          </a:prstGeom>
          <a:noFill/>
          <a:ln>
            <a:noFill/>
          </a:ln>
        </p:spPr>
      </p:pic>
      <p:sp>
        <p:nvSpPr>
          <p:cNvPr id="196" name="Google Shape;1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0" name="Shape 200"/>
        <p:cNvGrpSpPr/>
        <p:nvPr/>
      </p:nvGrpSpPr>
      <p:grpSpPr>
        <a:xfrm>
          <a:off x="0" y="0"/>
          <a:ext cx="0" cy="0"/>
          <a:chOff x="0" y="0"/>
          <a:chExt cx="0" cy="0"/>
        </a:xfrm>
      </p:grpSpPr>
      <p:pic>
        <p:nvPicPr>
          <p:cNvPr id="201" name="Google Shape;201;p33"/>
          <p:cNvPicPr preferRelativeResize="0"/>
          <p:nvPr/>
        </p:nvPicPr>
        <p:blipFill rotWithShape="1">
          <a:blip r:embed="rId3">
            <a:alphaModFix/>
          </a:blip>
          <a:srcRect b="32265" l="25454" r="19993" t="43385"/>
          <a:stretch/>
        </p:blipFill>
        <p:spPr>
          <a:xfrm>
            <a:off x="919737" y="342000"/>
            <a:ext cx="7304524" cy="1833076"/>
          </a:xfrm>
          <a:prstGeom prst="rect">
            <a:avLst/>
          </a:prstGeom>
          <a:noFill/>
          <a:ln>
            <a:noFill/>
          </a:ln>
        </p:spPr>
      </p:pic>
      <p:pic>
        <p:nvPicPr>
          <p:cNvPr id="202" name="Google Shape;202;p33"/>
          <p:cNvPicPr preferRelativeResize="0"/>
          <p:nvPr/>
        </p:nvPicPr>
        <p:blipFill rotWithShape="1">
          <a:blip r:embed="rId3">
            <a:alphaModFix/>
          </a:blip>
          <a:srcRect b="1516" l="24214" r="17506" t="69257"/>
          <a:stretch/>
        </p:blipFill>
        <p:spPr>
          <a:xfrm>
            <a:off x="1141425" y="2571750"/>
            <a:ext cx="7082826" cy="1997199"/>
          </a:xfrm>
          <a:prstGeom prst="rect">
            <a:avLst/>
          </a:prstGeom>
          <a:noFill/>
          <a:ln>
            <a:noFill/>
          </a:ln>
        </p:spPr>
      </p:pic>
      <p:sp>
        <p:nvSpPr>
          <p:cNvPr id="203" name="Google Shape;20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49995" l="19371" r="27380" t="6187"/>
          <a:stretch/>
        </p:blipFill>
        <p:spPr>
          <a:xfrm>
            <a:off x="1589863" y="90675"/>
            <a:ext cx="5964274" cy="2481076"/>
          </a:xfrm>
          <a:prstGeom prst="rect">
            <a:avLst/>
          </a:prstGeom>
          <a:noFill/>
          <a:ln>
            <a:noFill/>
          </a:ln>
        </p:spPr>
      </p:pic>
      <p:pic>
        <p:nvPicPr>
          <p:cNvPr id="209" name="Google Shape;209;p34"/>
          <p:cNvPicPr preferRelativeResize="0"/>
          <p:nvPr/>
        </p:nvPicPr>
        <p:blipFill rotWithShape="1">
          <a:blip r:embed="rId3">
            <a:alphaModFix/>
          </a:blip>
          <a:srcRect b="8721" l="19371" r="27380" t="50004"/>
          <a:stretch/>
        </p:blipFill>
        <p:spPr>
          <a:xfrm>
            <a:off x="1589875" y="2503400"/>
            <a:ext cx="5964250" cy="2481076"/>
          </a:xfrm>
          <a:prstGeom prst="rect">
            <a:avLst/>
          </a:prstGeom>
          <a:noFill/>
          <a:ln>
            <a:noFill/>
          </a:ln>
        </p:spPr>
      </p:pic>
      <p:sp>
        <p:nvSpPr>
          <p:cNvPr id="210" name="Google Shape;21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14" name="Shape 214"/>
        <p:cNvGrpSpPr/>
        <p:nvPr/>
      </p:nvGrpSpPr>
      <p:grpSpPr>
        <a:xfrm>
          <a:off x="0" y="0"/>
          <a:ext cx="0" cy="0"/>
          <a:chOff x="0" y="0"/>
          <a:chExt cx="0" cy="0"/>
        </a:xfrm>
      </p:grpSpPr>
      <p:pic>
        <p:nvPicPr>
          <p:cNvPr id="215" name="Google Shape;215;p35"/>
          <p:cNvPicPr preferRelativeResize="0"/>
          <p:nvPr/>
        </p:nvPicPr>
        <p:blipFill rotWithShape="1">
          <a:blip r:embed="rId3">
            <a:alphaModFix/>
          </a:blip>
          <a:srcRect b="57982" l="30518" r="40908" t="17005"/>
          <a:stretch/>
        </p:blipFill>
        <p:spPr>
          <a:xfrm>
            <a:off x="1384376" y="1272612"/>
            <a:ext cx="6375224" cy="3137576"/>
          </a:xfrm>
          <a:prstGeom prst="rect">
            <a:avLst/>
          </a:prstGeom>
          <a:noFill/>
          <a:ln>
            <a:noFill/>
          </a:ln>
        </p:spPr>
      </p:pic>
      <p:sp>
        <p:nvSpPr>
          <p:cNvPr id="216" name="Google Shape;216;p35"/>
          <p:cNvSpPr txBox="1"/>
          <p:nvPr/>
        </p:nvSpPr>
        <p:spPr>
          <a:xfrm>
            <a:off x="908850" y="319600"/>
            <a:ext cx="7011300" cy="5394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GB" sz="2500"/>
              <a:t>اعمال اثر گیت کنترل روی کیوبیت دوتایی</a:t>
            </a:r>
            <a:endParaRPr b="1" sz="2500"/>
          </a:p>
        </p:txBody>
      </p:sp>
      <p:sp>
        <p:nvSpPr>
          <p:cNvPr id="217" name="Google Shape;21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2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b="6186" l="27159" r="20388" t="8721"/>
          <a:stretch/>
        </p:blipFill>
        <p:spPr>
          <a:xfrm>
            <a:off x="1901450" y="178875"/>
            <a:ext cx="5293974" cy="4828725"/>
          </a:xfrm>
          <a:prstGeom prst="rect">
            <a:avLst/>
          </a:prstGeom>
          <a:noFill/>
          <a:ln>
            <a:noFill/>
          </a:ln>
        </p:spPr>
      </p:pic>
      <p:sp>
        <p:nvSpPr>
          <p:cNvPr id="223" name="Google Shape;22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0000"/>
        </a:solidFill>
      </p:bgPr>
    </p:bg>
    <p:spTree>
      <p:nvGrpSpPr>
        <p:cNvPr id="227"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b="5899" l="16352" r="20702" t="10418"/>
          <a:stretch/>
        </p:blipFill>
        <p:spPr>
          <a:xfrm>
            <a:off x="1548825" y="312000"/>
            <a:ext cx="6046350" cy="4519500"/>
          </a:xfrm>
          <a:prstGeom prst="rect">
            <a:avLst/>
          </a:prstGeom>
          <a:noFill/>
          <a:ln>
            <a:noFill/>
          </a:ln>
        </p:spPr>
      </p:pic>
      <p:sp>
        <p:nvSpPr>
          <p:cNvPr id="229" name="Google Shape;22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233" name="Shape 233"/>
        <p:cNvGrpSpPr/>
        <p:nvPr/>
      </p:nvGrpSpPr>
      <p:grpSpPr>
        <a:xfrm>
          <a:off x="0" y="0"/>
          <a:ext cx="0" cy="0"/>
          <a:chOff x="0" y="0"/>
          <a:chExt cx="0" cy="0"/>
        </a:xfrm>
      </p:grpSpPr>
      <p:pic>
        <p:nvPicPr>
          <p:cNvPr id="234" name="Google Shape;234;p38"/>
          <p:cNvPicPr preferRelativeResize="0"/>
          <p:nvPr/>
        </p:nvPicPr>
        <p:blipFill rotWithShape="1">
          <a:blip r:embed="rId3">
            <a:alphaModFix/>
          </a:blip>
          <a:srcRect b="29079" l="21595" r="24362" t="29079"/>
          <a:stretch/>
        </p:blipFill>
        <p:spPr>
          <a:xfrm>
            <a:off x="875500" y="310275"/>
            <a:ext cx="3843924" cy="1673224"/>
          </a:xfrm>
          <a:prstGeom prst="rect">
            <a:avLst/>
          </a:prstGeom>
          <a:noFill/>
          <a:ln>
            <a:noFill/>
          </a:ln>
        </p:spPr>
      </p:pic>
      <p:pic>
        <p:nvPicPr>
          <p:cNvPr id="235" name="Google Shape;235;p38"/>
          <p:cNvPicPr preferRelativeResize="0"/>
          <p:nvPr/>
        </p:nvPicPr>
        <p:blipFill rotWithShape="1">
          <a:blip r:embed="rId4">
            <a:alphaModFix/>
          </a:blip>
          <a:srcRect b="34585" l="12227" r="16644" t="16612"/>
          <a:stretch/>
        </p:blipFill>
        <p:spPr>
          <a:xfrm>
            <a:off x="957575" y="2134000"/>
            <a:ext cx="7911927" cy="2716376"/>
          </a:xfrm>
          <a:prstGeom prst="rect">
            <a:avLst/>
          </a:prstGeom>
          <a:noFill/>
          <a:ln>
            <a:noFill/>
          </a:ln>
        </p:spPr>
      </p:pic>
      <p:sp>
        <p:nvSpPr>
          <p:cNvPr id="236" name="Google Shape;23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240" name="Shape 240"/>
        <p:cNvGrpSpPr/>
        <p:nvPr/>
      </p:nvGrpSpPr>
      <p:grpSpPr>
        <a:xfrm>
          <a:off x="0" y="0"/>
          <a:ext cx="0" cy="0"/>
          <a:chOff x="0" y="0"/>
          <a:chExt cx="0" cy="0"/>
        </a:xfrm>
      </p:grpSpPr>
      <p:pic>
        <p:nvPicPr>
          <p:cNvPr id="241" name="Google Shape;241;p39"/>
          <p:cNvPicPr preferRelativeResize="0"/>
          <p:nvPr/>
        </p:nvPicPr>
        <p:blipFill rotWithShape="1">
          <a:blip r:embed="rId3">
            <a:alphaModFix/>
          </a:blip>
          <a:srcRect b="35011" l="22548" r="17210" t="5333"/>
          <a:stretch/>
        </p:blipFill>
        <p:spPr>
          <a:xfrm>
            <a:off x="1350475" y="778225"/>
            <a:ext cx="6443050" cy="3587050"/>
          </a:xfrm>
          <a:prstGeom prst="rect">
            <a:avLst/>
          </a:prstGeom>
          <a:noFill/>
          <a:ln>
            <a:noFill/>
          </a:ln>
        </p:spPr>
      </p:pic>
      <p:sp>
        <p:nvSpPr>
          <p:cNvPr id="242" name="Google Shape;24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46" name="Shape 246"/>
        <p:cNvGrpSpPr/>
        <p:nvPr/>
      </p:nvGrpSpPr>
      <p:grpSpPr>
        <a:xfrm>
          <a:off x="0" y="0"/>
          <a:ext cx="0" cy="0"/>
          <a:chOff x="0" y="0"/>
          <a:chExt cx="0" cy="0"/>
        </a:xfrm>
      </p:grpSpPr>
      <p:pic>
        <p:nvPicPr>
          <p:cNvPr id="247" name="Google Shape;247;p40"/>
          <p:cNvPicPr preferRelativeResize="0"/>
          <p:nvPr/>
        </p:nvPicPr>
        <p:blipFill rotWithShape="1">
          <a:blip r:embed="rId3">
            <a:alphaModFix/>
          </a:blip>
          <a:srcRect b="20317" l="7924" r="17526" t="11548"/>
          <a:stretch/>
        </p:blipFill>
        <p:spPr>
          <a:xfrm>
            <a:off x="1364150" y="519800"/>
            <a:ext cx="6415699" cy="3296774"/>
          </a:xfrm>
          <a:prstGeom prst="rect">
            <a:avLst/>
          </a:prstGeom>
          <a:noFill/>
          <a:ln>
            <a:noFill/>
          </a:ln>
        </p:spPr>
      </p:pic>
      <p:sp>
        <p:nvSpPr>
          <p:cNvPr id="248" name="Google Shape;248;p40"/>
          <p:cNvSpPr txBox="1"/>
          <p:nvPr/>
        </p:nvSpPr>
        <p:spPr>
          <a:xfrm>
            <a:off x="1285875" y="4076500"/>
            <a:ext cx="6525000" cy="642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1800"/>
              <a:t>گیت مبادله را در صورت امکان و وجود وقت توضیح بده.</a:t>
            </a:r>
            <a:endParaRPr b="1" sz="1800"/>
          </a:p>
        </p:txBody>
      </p:sp>
      <p:sp>
        <p:nvSpPr>
          <p:cNvPr id="249" name="Google Shape;24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1"/>
          <p:cNvPicPr preferRelativeResize="0"/>
          <p:nvPr/>
        </p:nvPicPr>
        <p:blipFill rotWithShape="1">
          <a:blip r:embed="rId3">
            <a:alphaModFix/>
          </a:blip>
          <a:srcRect b="18334" l="13485" r="11965" t="6182"/>
          <a:stretch/>
        </p:blipFill>
        <p:spPr>
          <a:xfrm>
            <a:off x="-1" y="0"/>
            <a:ext cx="9144001" cy="5205635"/>
          </a:xfrm>
          <a:prstGeom prst="rect">
            <a:avLst/>
          </a:prstGeom>
          <a:noFill/>
          <a:ln>
            <a:noFill/>
          </a:ln>
        </p:spPr>
      </p:pic>
      <p:sp>
        <p:nvSpPr>
          <p:cNvPr id="255" name="Google Shape;25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1" algn="ctr">
              <a:spcBef>
                <a:spcPts val="0"/>
              </a:spcBef>
              <a:spcAft>
                <a:spcPts val="0"/>
              </a:spcAft>
              <a:buNone/>
            </a:pPr>
            <a:r>
              <a:rPr lang="en-GB">
                <a:solidFill>
                  <a:schemeClr val="lt1"/>
                </a:solidFill>
              </a:rPr>
              <a:t>حالا دقیقا از کجا شروع کنیم؟!</a:t>
            </a:r>
            <a:endParaRPr>
              <a:solidFill>
                <a:schemeClr val="lt1"/>
              </a:solidFill>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700"/>
              <a:t>‹#›</a:t>
            </a:fld>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59" name="Shape 259"/>
        <p:cNvGrpSpPr/>
        <p:nvPr/>
      </p:nvGrpSpPr>
      <p:grpSpPr>
        <a:xfrm>
          <a:off x="0" y="0"/>
          <a:ext cx="0" cy="0"/>
          <a:chOff x="0" y="0"/>
          <a:chExt cx="0" cy="0"/>
        </a:xfrm>
      </p:grpSpPr>
      <p:pic>
        <p:nvPicPr>
          <p:cNvPr id="260" name="Google Shape;260;p42"/>
          <p:cNvPicPr preferRelativeResize="0"/>
          <p:nvPr/>
        </p:nvPicPr>
        <p:blipFill rotWithShape="1">
          <a:blip r:embed="rId3">
            <a:alphaModFix/>
          </a:blip>
          <a:srcRect b="3922" l="11899" r="11331" t="61149"/>
          <a:stretch/>
        </p:blipFill>
        <p:spPr>
          <a:xfrm>
            <a:off x="641125" y="232525"/>
            <a:ext cx="7861750" cy="2010900"/>
          </a:xfrm>
          <a:prstGeom prst="rect">
            <a:avLst/>
          </a:prstGeom>
          <a:noFill/>
          <a:ln>
            <a:noFill/>
          </a:ln>
        </p:spPr>
      </p:pic>
      <p:pic>
        <p:nvPicPr>
          <p:cNvPr id="261" name="Google Shape;261;p42"/>
          <p:cNvPicPr preferRelativeResize="0"/>
          <p:nvPr/>
        </p:nvPicPr>
        <p:blipFill rotWithShape="1">
          <a:blip r:embed="rId4">
            <a:alphaModFix/>
          </a:blip>
          <a:srcRect b="16796" l="7259" r="13912" t="25226"/>
          <a:stretch/>
        </p:blipFill>
        <p:spPr>
          <a:xfrm>
            <a:off x="1646088" y="2326875"/>
            <a:ext cx="5851824" cy="2419926"/>
          </a:xfrm>
          <a:prstGeom prst="rect">
            <a:avLst/>
          </a:prstGeom>
          <a:noFill/>
          <a:ln>
            <a:noFill/>
          </a:ln>
        </p:spPr>
      </p:pic>
      <p:sp>
        <p:nvSpPr>
          <p:cNvPr id="262" name="Google Shape;26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3"/>
          <p:cNvPicPr preferRelativeResize="0"/>
          <p:nvPr/>
        </p:nvPicPr>
        <p:blipFill rotWithShape="1">
          <a:blip r:embed="rId3">
            <a:alphaModFix/>
          </a:blip>
          <a:srcRect b="30775" l="13486" r="12125" t="27948"/>
          <a:stretch/>
        </p:blipFill>
        <p:spPr>
          <a:xfrm>
            <a:off x="-82100" y="676730"/>
            <a:ext cx="9144001" cy="2852594"/>
          </a:xfrm>
          <a:prstGeom prst="rect">
            <a:avLst/>
          </a:prstGeom>
          <a:noFill/>
          <a:ln>
            <a:noFill/>
          </a:ln>
        </p:spPr>
      </p:pic>
      <p:sp>
        <p:nvSpPr>
          <p:cNvPr id="268" name="Google Shape;26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9000"/>
        </a:solidFill>
      </p:bgPr>
    </p:bg>
    <p:spTree>
      <p:nvGrpSpPr>
        <p:cNvPr id="272" name="Shape 272"/>
        <p:cNvGrpSpPr/>
        <p:nvPr/>
      </p:nvGrpSpPr>
      <p:grpSpPr>
        <a:xfrm>
          <a:off x="0" y="0"/>
          <a:ext cx="0" cy="0"/>
          <a:chOff x="0" y="0"/>
          <a:chExt cx="0" cy="0"/>
        </a:xfrm>
      </p:grpSpPr>
      <p:sp>
        <p:nvSpPr>
          <p:cNvPr id="273" name="Google Shape;273;p44"/>
          <p:cNvSpPr txBox="1"/>
          <p:nvPr/>
        </p:nvSpPr>
        <p:spPr>
          <a:xfrm>
            <a:off x="1627875" y="465100"/>
            <a:ext cx="6744000" cy="4377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GB" sz="2800"/>
              <a:t>برنامه نویسی کوانتومی</a:t>
            </a:r>
            <a:endParaRPr b="1" sz="2800"/>
          </a:p>
          <a:p>
            <a:pPr indent="0" lvl="0" marL="0" rtl="1" algn="r">
              <a:spcBef>
                <a:spcPts val="0"/>
              </a:spcBef>
              <a:spcAft>
                <a:spcPts val="0"/>
              </a:spcAft>
              <a:buNone/>
            </a:pPr>
            <a:r>
              <a:t/>
            </a:r>
            <a:endParaRPr/>
          </a:p>
        </p:txBody>
      </p:sp>
      <p:pic>
        <p:nvPicPr>
          <p:cNvPr id="274" name="Google Shape;274;p44"/>
          <p:cNvPicPr preferRelativeResize="0"/>
          <p:nvPr/>
        </p:nvPicPr>
        <p:blipFill rotWithShape="1">
          <a:blip r:embed="rId3">
            <a:alphaModFix/>
          </a:blip>
          <a:srcRect b="22193" l="21074" r="15810" t="36797"/>
          <a:stretch/>
        </p:blipFill>
        <p:spPr>
          <a:xfrm>
            <a:off x="1560487" y="1357363"/>
            <a:ext cx="6648226" cy="2428764"/>
          </a:xfrm>
          <a:prstGeom prst="rect">
            <a:avLst/>
          </a:prstGeom>
          <a:noFill/>
          <a:ln>
            <a:noFill/>
          </a:ln>
        </p:spPr>
      </p:pic>
      <p:sp>
        <p:nvSpPr>
          <p:cNvPr id="275" name="Google Shape;275;p44"/>
          <p:cNvSpPr txBox="1"/>
          <p:nvPr/>
        </p:nvSpPr>
        <p:spPr>
          <a:xfrm>
            <a:off x="1500900" y="4039575"/>
            <a:ext cx="6142200" cy="642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1600"/>
              <a:t>کاربرد های کامپیوتر کوانتومی</a:t>
            </a:r>
            <a:endParaRPr b="1" sz="1600"/>
          </a:p>
          <a:p>
            <a:pPr indent="0" lvl="0" marL="0" rtl="1" algn="r">
              <a:spcBef>
                <a:spcPts val="0"/>
              </a:spcBef>
              <a:spcAft>
                <a:spcPts val="0"/>
              </a:spcAft>
              <a:buNone/>
            </a:pPr>
            <a:r>
              <a:rPr b="1" lang="en-GB" sz="1600"/>
              <a:t>رمزنگاری - شبیه سازی مواد در علم شیمی و زیست - یادگیری ماشینی</a:t>
            </a:r>
            <a:endParaRPr b="1" sz="1600"/>
          </a:p>
          <a:p>
            <a:pPr indent="0" lvl="0" marL="0" rtl="1" algn="r">
              <a:spcBef>
                <a:spcPts val="0"/>
              </a:spcBef>
              <a:spcAft>
                <a:spcPts val="0"/>
              </a:spcAft>
              <a:buNone/>
            </a:pPr>
            <a:r>
              <a:t/>
            </a:r>
            <a:endParaRPr/>
          </a:p>
        </p:txBody>
      </p:sp>
      <p:sp>
        <p:nvSpPr>
          <p:cNvPr id="276" name="Google Shape;27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BD4A"/>
        </a:solidFill>
      </p:bgPr>
    </p:bg>
    <p:spTree>
      <p:nvGrpSpPr>
        <p:cNvPr id="280" name="Shape 280"/>
        <p:cNvGrpSpPr/>
        <p:nvPr/>
      </p:nvGrpSpPr>
      <p:grpSpPr>
        <a:xfrm>
          <a:off x="0" y="0"/>
          <a:ext cx="0" cy="0"/>
          <a:chOff x="0" y="0"/>
          <a:chExt cx="0" cy="0"/>
        </a:xfrm>
      </p:grpSpPr>
      <p:sp>
        <p:nvSpPr>
          <p:cNvPr id="281" name="Google Shape;281;p45"/>
          <p:cNvSpPr txBox="1"/>
          <p:nvPr/>
        </p:nvSpPr>
        <p:spPr>
          <a:xfrm>
            <a:off x="1149075" y="629250"/>
            <a:ext cx="6880800" cy="3420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2500"/>
              <a:t>شبیه سازی در کامپیوتر کلاسیک در برابر کامپیوتر کوانتومی</a:t>
            </a:r>
            <a:endParaRPr b="1" sz="2500"/>
          </a:p>
          <a:p>
            <a:pPr indent="0" lvl="0" marL="0" rtl="1" algn="r">
              <a:spcBef>
                <a:spcPts val="0"/>
              </a:spcBef>
              <a:spcAft>
                <a:spcPts val="0"/>
              </a:spcAft>
              <a:buNone/>
            </a:pPr>
            <a:r>
              <a:t/>
            </a:r>
            <a:endParaRPr/>
          </a:p>
        </p:txBody>
      </p:sp>
      <p:sp>
        <p:nvSpPr>
          <p:cNvPr id="282" name="Google Shape;282;p45"/>
          <p:cNvSpPr txBox="1"/>
          <p:nvPr/>
        </p:nvSpPr>
        <p:spPr>
          <a:xfrm>
            <a:off x="699125" y="1409000"/>
            <a:ext cx="7750200" cy="3365100"/>
          </a:xfrm>
          <a:prstGeom prst="rect">
            <a:avLst/>
          </a:prstGeom>
          <a:noFill/>
          <a:ln>
            <a:noFill/>
          </a:ln>
        </p:spPr>
        <p:txBody>
          <a:bodyPr anchorCtr="0" anchor="t" bIns="91425" lIns="91425" spcFirstLastPara="1" rIns="90000" wrap="square" tIns="91425">
            <a:noAutofit/>
          </a:bodyPr>
          <a:lstStyle/>
          <a:p>
            <a:pPr indent="0" lvl="0" marL="0" rtl="1" algn="just">
              <a:spcBef>
                <a:spcPts val="0"/>
              </a:spcBef>
              <a:spcAft>
                <a:spcPts val="0"/>
              </a:spcAft>
              <a:buNone/>
            </a:pPr>
            <a:r>
              <a:rPr b="1" lang="en-GB" sz="1700"/>
              <a:t>برخلاف کامپیوتر کلاسیک، یک کامپیوتر کوانتومی، خود نیز یک سامانه ی کوانتومی است. بسیاری از خصوصیات کامپیوتر های کلاسیک غیر قابل پیاده سازی در کامپیوترهای کوانتومی می‌باشند. </a:t>
            </a:r>
            <a:endParaRPr b="1" sz="1700"/>
          </a:p>
          <a:p>
            <a:pPr indent="0" lvl="0" marL="0" rtl="1" algn="just">
              <a:spcBef>
                <a:spcPts val="0"/>
              </a:spcBef>
              <a:spcAft>
                <a:spcPts val="0"/>
              </a:spcAft>
              <a:buNone/>
            </a:pPr>
            <a:r>
              <a:t/>
            </a:r>
            <a:endParaRPr b="1"/>
          </a:p>
          <a:p>
            <a:pPr indent="0" lvl="0" marL="0" rtl="1" algn="just">
              <a:spcBef>
                <a:spcPts val="0"/>
              </a:spcBef>
              <a:spcAft>
                <a:spcPts val="0"/>
              </a:spcAft>
              <a:buNone/>
            </a:pPr>
            <a:r>
              <a:rPr b="1" lang="en-GB" sz="1600"/>
              <a:t>یکی از مهم ترین خصوصیات، شاخص های همدوسی در تابع موج است. </a:t>
            </a:r>
            <a:endParaRPr b="1" sz="1600"/>
          </a:p>
          <a:p>
            <a:pPr indent="0" lvl="0" marL="0" rtl="1" algn="just">
              <a:spcBef>
                <a:spcPts val="0"/>
              </a:spcBef>
              <a:spcAft>
                <a:spcPts val="0"/>
              </a:spcAft>
              <a:buNone/>
            </a:pPr>
            <a:r>
              <a:t/>
            </a:r>
            <a:endParaRPr b="1" sz="1600"/>
          </a:p>
          <a:p>
            <a:pPr indent="0" lvl="0" marL="0" rtl="1" algn="just">
              <a:spcBef>
                <a:spcPts val="0"/>
              </a:spcBef>
              <a:spcAft>
                <a:spcPts val="0"/>
              </a:spcAft>
              <a:buNone/>
            </a:pPr>
            <a:r>
              <a:rPr b="1" lang="en-GB" sz="1600"/>
              <a:t>هرچقدر توابع موج کیوبیت‌های کامپیوتر کوانتومی در حین انجام محاسبات و یا پردازش همدوس تر باشند؛ نتایج محاسبات دقیق‌تر بدست می‌آید.</a:t>
            </a:r>
            <a:endParaRPr b="1" sz="1600"/>
          </a:p>
          <a:p>
            <a:pPr indent="0" lvl="0" marL="0" rtl="1" algn="just">
              <a:spcBef>
                <a:spcPts val="0"/>
              </a:spcBef>
              <a:spcAft>
                <a:spcPts val="0"/>
              </a:spcAft>
              <a:buNone/>
            </a:pPr>
            <a:r>
              <a:t/>
            </a:r>
            <a:endParaRPr b="1" sz="1600"/>
          </a:p>
          <a:p>
            <a:pPr indent="0" lvl="0" marL="0" rtl="1" algn="just">
              <a:spcBef>
                <a:spcPts val="0"/>
              </a:spcBef>
              <a:spcAft>
                <a:spcPts val="0"/>
              </a:spcAft>
              <a:buNone/>
            </a:pPr>
            <a:r>
              <a:rPr b="1" lang="en-GB" sz="1600"/>
              <a:t>برای تعریف ساده‌ی همدوسی می‌توان گفت:</a:t>
            </a:r>
            <a:endParaRPr b="1" sz="1600"/>
          </a:p>
          <a:p>
            <a:pPr indent="0" lvl="0" marL="0" rtl="1" algn="just">
              <a:spcBef>
                <a:spcPts val="0"/>
              </a:spcBef>
              <a:spcAft>
                <a:spcPts val="0"/>
              </a:spcAft>
              <a:buNone/>
            </a:pPr>
            <a:r>
              <a:t/>
            </a:r>
            <a:endParaRPr b="1" sz="1600"/>
          </a:p>
          <a:p>
            <a:pPr indent="0" lvl="0" marL="0" rtl="1" algn="r">
              <a:spcBef>
                <a:spcPts val="0"/>
              </a:spcBef>
              <a:spcAft>
                <a:spcPts val="0"/>
              </a:spcAft>
              <a:buNone/>
            </a:pPr>
            <a:r>
              <a:rPr b="1" lang="en-GB" sz="1600"/>
              <a:t>همدوسی خاصیت یک سیستم کوانتومی است که در آن فازهای هر زیر حالت کوانتومی به یکدیگر مرتبط هستند.</a:t>
            </a:r>
            <a:endParaRPr b="1" sz="1600"/>
          </a:p>
          <a:p>
            <a:pPr indent="0" lvl="0" marL="0" rtl="1" algn="r">
              <a:spcBef>
                <a:spcPts val="0"/>
              </a:spcBef>
              <a:spcAft>
                <a:spcPts val="0"/>
              </a:spcAft>
              <a:buNone/>
            </a:pPr>
            <a:r>
              <a:rPr b="1" lang="en-GB" sz="1600"/>
              <a:t>این ارتباط به سیستم اجازه می‌دهد یکی از حالات خود (محتمل ترین حالت ) را با کمک تداخل به تشدید برساند.</a:t>
            </a:r>
            <a:endParaRPr b="1" sz="1600"/>
          </a:p>
        </p:txBody>
      </p:sp>
      <p:sp>
        <p:nvSpPr>
          <p:cNvPr id="283" name="Google Shape;28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87" name="Shape 287"/>
        <p:cNvGrpSpPr/>
        <p:nvPr/>
      </p:nvGrpSpPr>
      <p:grpSpPr>
        <a:xfrm>
          <a:off x="0" y="0"/>
          <a:ext cx="0" cy="0"/>
          <a:chOff x="0" y="0"/>
          <a:chExt cx="0" cy="0"/>
        </a:xfrm>
      </p:grpSpPr>
      <p:sp>
        <p:nvSpPr>
          <p:cNvPr id="288" name="Google Shape;288;p46"/>
          <p:cNvSpPr txBox="1"/>
          <p:nvPr/>
        </p:nvSpPr>
        <p:spPr>
          <a:xfrm>
            <a:off x="537000" y="1228450"/>
            <a:ext cx="8070000" cy="3378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t/>
            </a:r>
            <a:endParaRPr/>
          </a:p>
          <a:p>
            <a:pPr indent="0" lvl="0" marL="0" rtl="1" algn="r">
              <a:spcBef>
                <a:spcPts val="0"/>
              </a:spcBef>
              <a:spcAft>
                <a:spcPts val="0"/>
              </a:spcAft>
              <a:buNone/>
            </a:pPr>
            <a:r>
              <a:rPr lang="en-GB" sz="1800"/>
              <a:t>به طور کلی </a:t>
            </a:r>
            <a:r>
              <a:rPr b="1" lang="en-GB" sz="1800"/>
              <a:t>هرگونه کنش و واکنش کنترل نشده و تبادل ناخواسته انرژی</a:t>
            </a:r>
            <a:r>
              <a:rPr lang="en-GB" sz="1800"/>
              <a:t> بین کیوبیت ها و محیط باعث ناهمدوسی می‌شود.</a:t>
            </a:r>
            <a:endParaRPr sz="1800"/>
          </a:p>
          <a:p>
            <a:pPr indent="0" lvl="0" marL="0" rtl="1" algn="r">
              <a:spcBef>
                <a:spcPts val="0"/>
              </a:spcBef>
              <a:spcAft>
                <a:spcPts val="0"/>
              </a:spcAft>
              <a:buNone/>
            </a:pPr>
            <a:r>
              <a:t/>
            </a:r>
            <a:endParaRPr sz="1800"/>
          </a:p>
          <a:p>
            <a:pPr indent="0" lvl="0" marL="0" rtl="1" algn="r">
              <a:spcBef>
                <a:spcPts val="0"/>
              </a:spcBef>
              <a:spcAft>
                <a:spcPts val="0"/>
              </a:spcAft>
              <a:buNone/>
            </a:pPr>
            <a:r>
              <a:rPr b="1" lang="en-GB" sz="1800"/>
              <a:t>دکوراسیون</a:t>
            </a:r>
            <a:r>
              <a:rPr lang="en-GB" sz="1800"/>
              <a:t> یک فرآیند است که در آن یک کیوبیت با محیط اطراف خود تعامل می‌کند و</a:t>
            </a:r>
            <a:r>
              <a:rPr b="1" lang="en-GB" sz="1800"/>
              <a:t> اطلاعات خود را با محیط به اشتراک می‌گذارد</a:t>
            </a:r>
            <a:r>
              <a:rPr lang="en-GB" sz="1800"/>
              <a:t>.</a:t>
            </a:r>
            <a:endParaRPr sz="1800"/>
          </a:p>
          <a:p>
            <a:pPr indent="0" lvl="0" marL="0" rtl="1" algn="r">
              <a:spcBef>
                <a:spcPts val="0"/>
              </a:spcBef>
              <a:spcAft>
                <a:spcPts val="0"/>
              </a:spcAft>
              <a:buNone/>
            </a:pPr>
            <a:r>
              <a:t/>
            </a:r>
            <a:endParaRPr sz="1800"/>
          </a:p>
          <a:p>
            <a:pPr indent="0" lvl="0" marL="0" rtl="1" algn="r">
              <a:spcBef>
                <a:spcPts val="0"/>
              </a:spcBef>
              <a:spcAft>
                <a:spcPts val="0"/>
              </a:spcAft>
              <a:buNone/>
            </a:pPr>
            <a:r>
              <a:rPr lang="en-GB" sz="1800"/>
              <a:t> این امر باعث می‌شود که کیوبیت با محیط همسو شود و حالت خود را از دست بدهد.</a:t>
            </a:r>
            <a:endParaRPr sz="1800"/>
          </a:p>
          <a:p>
            <a:pPr indent="0" lvl="0" marL="0" rtl="1" algn="r">
              <a:spcBef>
                <a:spcPts val="0"/>
              </a:spcBef>
              <a:spcAft>
                <a:spcPts val="0"/>
              </a:spcAft>
              <a:buNone/>
            </a:pPr>
            <a:r>
              <a:t/>
            </a:r>
            <a:endParaRPr sz="1800"/>
          </a:p>
          <a:p>
            <a:pPr indent="0" lvl="0" marL="0" rtl="1" algn="r">
              <a:spcBef>
                <a:spcPts val="0"/>
              </a:spcBef>
              <a:spcAft>
                <a:spcPts val="0"/>
              </a:spcAft>
              <a:buNone/>
            </a:pPr>
            <a:r>
              <a:rPr lang="en-GB" sz="1800"/>
              <a:t> دکوراسیون به دلیل تبادل حرارت بین کیوبیت و محیط اطراف رخ می‌دهد. در دمای بالاتر، کیوبیت‌ها انرژی بیشتری دارند و بنابراین بیشتر مستعد دکوراسیون هستند.</a:t>
            </a:r>
            <a:endParaRPr sz="1800"/>
          </a:p>
          <a:p>
            <a:pPr indent="0" lvl="0" marL="0" rtl="1" algn="r">
              <a:spcBef>
                <a:spcPts val="0"/>
              </a:spcBef>
              <a:spcAft>
                <a:spcPts val="0"/>
              </a:spcAft>
              <a:buNone/>
            </a:pPr>
            <a:r>
              <a:t/>
            </a:r>
            <a:endParaRPr sz="1800"/>
          </a:p>
          <a:p>
            <a:pPr indent="0" lvl="0" marL="0" rtl="1" algn="r">
              <a:spcBef>
                <a:spcPts val="0"/>
              </a:spcBef>
              <a:spcAft>
                <a:spcPts val="0"/>
              </a:spcAft>
              <a:buNone/>
            </a:pPr>
            <a:r>
              <a:t/>
            </a:r>
            <a:endParaRPr/>
          </a:p>
        </p:txBody>
      </p:sp>
      <p:sp>
        <p:nvSpPr>
          <p:cNvPr id="289" name="Google Shape;289;p46"/>
          <p:cNvSpPr txBox="1"/>
          <p:nvPr/>
        </p:nvSpPr>
        <p:spPr>
          <a:xfrm>
            <a:off x="1483050" y="451125"/>
            <a:ext cx="6177900" cy="8205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GB" sz="2900"/>
              <a:t>عوامل موثر در همدوسی و ناهمدوسی کوانتومی</a:t>
            </a:r>
            <a:endParaRPr b="1" sz="2900"/>
          </a:p>
        </p:txBody>
      </p:sp>
      <p:sp>
        <p:nvSpPr>
          <p:cNvPr id="290" name="Google Shape;29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94" name="Shape 294"/>
        <p:cNvGrpSpPr/>
        <p:nvPr/>
      </p:nvGrpSpPr>
      <p:grpSpPr>
        <a:xfrm>
          <a:off x="0" y="0"/>
          <a:ext cx="0" cy="0"/>
          <a:chOff x="0" y="0"/>
          <a:chExt cx="0" cy="0"/>
        </a:xfrm>
      </p:grpSpPr>
      <p:pic>
        <p:nvPicPr>
          <p:cNvPr id="295" name="Google Shape;295;p47"/>
          <p:cNvPicPr preferRelativeResize="0"/>
          <p:nvPr/>
        </p:nvPicPr>
        <p:blipFill rotWithShape="1">
          <a:blip r:embed="rId3">
            <a:alphaModFix/>
          </a:blip>
          <a:srcRect b="27192" l="16113" r="18913" t="13187"/>
          <a:stretch/>
        </p:blipFill>
        <p:spPr>
          <a:xfrm>
            <a:off x="859950" y="656612"/>
            <a:ext cx="7424101" cy="3830275"/>
          </a:xfrm>
          <a:prstGeom prst="rect">
            <a:avLst/>
          </a:prstGeom>
          <a:noFill/>
          <a:ln>
            <a:noFill/>
          </a:ln>
        </p:spPr>
      </p:pic>
      <p:sp>
        <p:nvSpPr>
          <p:cNvPr id="296" name="Google Shape;29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300" name="Shape 300"/>
        <p:cNvGrpSpPr/>
        <p:nvPr/>
      </p:nvGrpSpPr>
      <p:grpSpPr>
        <a:xfrm>
          <a:off x="0" y="0"/>
          <a:ext cx="0" cy="0"/>
          <a:chOff x="0" y="0"/>
          <a:chExt cx="0" cy="0"/>
        </a:xfrm>
      </p:grpSpPr>
      <p:pic>
        <p:nvPicPr>
          <p:cNvPr id="301" name="Google Shape;301;p48"/>
          <p:cNvPicPr preferRelativeResize="0"/>
          <p:nvPr/>
        </p:nvPicPr>
        <p:blipFill rotWithShape="1">
          <a:blip r:embed="rId3">
            <a:alphaModFix/>
          </a:blip>
          <a:srcRect b="37843" l="13644" r="26114" t="16922"/>
          <a:stretch/>
        </p:blipFill>
        <p:spPr>
          <a:xfrm>
            <a:off x="405763" y="812913"/>
            <a:ext cx="8332474" cy="3517674"/>
          </a:xfrm>
          <a:prstGeom prst="rect">
            <a:avLst/>
          </a:prstGeom>
          <a:noFill/>
          <a:ln>
            <a:noFill/>
          </a:ln>
        </p:spPr>
      </p:pic>
      <p:sp>
        <p:nvSpPr>
          <p:cNvPr id="302" name="Google Shape;30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rotWithShape="1">
          <a:blip r:embed="rId3">
            <a:alphaModFix/>
          </a:blip>
          <a:srcRect b="22296" l="18258" r="27221" t="4790"/>
          <a:stretch/>
        </p:blipFill>
        <p:spPr>
          <a:xfrm>
            <a:off x="1326925" y="259675"/>
            <a:ext cx="6224275" cy="4680200"/>
          </a:xfrm>
          <a:prstGeom prst="rect">
            <a:avLst/>
          </a:prstGeom>
          <a:noFill/>
          <a:ln>
            <a:noFill/>
          </a:ln>
        </p:spPr>
      </p:pic>
      <p:sp>
        <p:nvSpPr>
          <p:cNvPr id="308" name="Google Shape;30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12" name="Shape 312"/>
        <p:cNvGrpSpPr/>
        <p:nvPr/>
      </p:nvGrpSpPr>
      <p:grpSpPr>
        <a:xfrm>
          <a:off x="0" y="0"/>
          <a:ext cx="0" cy="0"/>
          <a:chOff x="0" y="0"/>
          <a:chExt cx="0" cy="0"/>
        </a:xfrm>
      </p:grpSpPr>
      <p:pic>
        <p:nvPicPr>
          <p:cNvPr id="313" name="Google Shape;313;p50"/>
          <p:cNvPicPr preferRelativeResize="0"/>
          <p:nvPr/>
        </p:nvPicPr>
        <p:blipFill rotWithShape="1">
          <a:blip r:embed="rId3">
            <a:alphaModFix/>
          </a:blip>
          <a:srcRect b="26251" l="18097" r="22933" t="32190"/>
          <a:stretch/>
        </p:blipFill>
        <p:spPr>
          <a:xfrm>
            <a:off x="964150" y="1142237"/>
            <a:ext cx="7215676" cy="2859026"/>
          </a:xfrm>
          <a:prstGeom prst="rect">
            <a:avLst/>
          </a:prstGeom>
          <a:noFill/>
          <a:ln>
            <a:noFill/>
          </a:ln>
        </p:spPr>
      </p:pic>
      <p:sp>
        <p:nvSpPr>
          <p:cNvPr id="314" name="Google Shape;3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1"/>
          <p:cNvPicPr preferRelativeResize="0"/>
          <p:nvPr/>
        </p:nvPicPr>
        <p:blipFill rotWithShape="1">
          <a:blip r:embed="rId3">
            <a:alphaModFix/>
          </a:blip>
          <a:srcRect b="69508" l="17141" r="25797" t="6742"/>
          <a:stretch/>
        </p:blipFill>
        <p:spPr>
          <a:xfrm>
            <a:off x="379225" y="191500"/>
            <a:ext cx="8385550" cy="1792024"/>
          </a:xfrm>
          <a:prstGeom prst="rect">
            <a:avLst/>
          </a:prstGeom>
          <a:noFill/>
          <a:ln>
            <a:noFill/>
          </a:ln>
        </p:spPr>
      </p:pic>
      <p:pic>
        <p:nvPicPr>
          <p:cNvPr id="320" name="Google Shape;320;p51"/>
          <p:cNvPicPr preferRelativeResize="0"/>
          <p:nvPr/>
        </p:nvPicPr>
        <p:blipFill rotWithShape="1">
          <a:blip r:embed="rId4">
            <a:alphaModFix/>
          </a:blip>
          <a:srcRect b="33951" l="25282" r="16262" t="5202"/>
          <a:stretch/>
        </p:blipFill>
        <p:spPr>
          <a:xfrm>
            <a:off x="2006138" y="1887775"/>
            <a:ext cx="5131724" cy="3003375"/>
          </a:xfrm>
          <a:prstGeom prst="rect">
            <a:avLst/>
          </a:prstGeom>
          <a:noFill/>
          <a:ln>
            <a:noFill/>
          </a:ln>
        </p:spPr>
      </p:pic>
      <p:sp>
        <p:nvSpPr>
          <p:cNvPr id="321" name="Google Shape;32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GB" sz="3320">
                <a:solidFill>
                  <a:srgbClr val="91C063"/>
                </a:solidFill>
              </a:rPr>
              <a:t>کیوبیت  </a:t>
            </a:r>
            <a:endParaRPr b="1" sz="3320">
              <a:solidFill>
                <a:srgbClr val="91C063"/>
              </a:solidFill>
            </a:endParaRPr>
          </a:p>
        </p:txBody>
      </p:sp>
      <p:pic>
        <p:nvPicPr>
          <p:cNvPr id="76" name="Google Shape;76;p16"/>
          <p:cNvPicPr preferRelativeResize="0"/>
          <p:nvPr/>
        </p:nvPicPr>
        <p:blipFill rotWithShape="1">
          <a:blip r:embed="rId3">
            <a:alphaModFix/>
          </a:blip>
          <a:srcRect b="8543" l="1841" r="1735" t="47778"/>
          <a:stretch/>
        </p:blipFill>
        <p:spPr>
          <a:xfrm>
            <a:off x="1450025" y="1217450"/>
            <a:ext cx="6552501" cy="1668900"/>
          </a:xfrm>
          <a:prstGeom prst="rect">
            <a:avLst/>
          </a:prstGeom>
          <a:noFill/>
          <a:ln>
            <a:noFill/>
          </a:ln>
        </p:spPr>
      </p:pic>
      <p:sp>
        <p:nvSpPr>
          <p:cNvPr id="77" name="Google Shape;77;p16"/>
          <p:cNvSpPr txBox="1"/>
          <p:nvPr/>
        </p:nvSpPr>
        <p:spPr>
          <a:xfrm>
            <a:off x="1449975" y="2968325"/>
            <a:ext cx="6552600" cy="1668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1800">
                <a:solidFill>
                  <a:srgbClr val="91C063"/>
                </a:solidFill>
              </a:rPr>
              <a:t>مقدار کیوبیت به رفتار ناظر نوع اندازه‌گیری و شرایط محیط بستگی دارد. برخلاف بیت که در تمام مواقع و در صورت عدم اعمال تغییر دارای مقدار یکسان است؛ مدار کیوبیت به ناظر و خصوصیات اندازه‌گیری بستگی دارد. </a:t>
            </a:r>
            <a:endParaRPr b="1" sz="1800">
              <a:solidFill>
                <a:srgbClr val="91C063"/>
              </a:solidFill>
            </a:endParaRPr>
          </a:p>
          <a:p>
            <a:pPr indent="0" lvl="0" marL="0" rtl="1" algn="r">
              <a:spcBef>
                <a:spcPts val="0"/>
              </a:spcBef>
              <a:spcAft>
                <a:spcPts val="0"/>
              </a:spcAft>
              <a:buNone/>
            </a:pPr>
            <a:r>
              <a:t/>
            </a:r>
            <a:endParaRPr b="1" sz="1800">
              <a:solidFill>
                <a:srgbClr val="91C063"/>
              </a:solidFill>
            </a:endParaRPr>
          </a:p>
          <a:p>
            <a:pPr indent="0" lvl="0" marL="0" rtl="1" algn="r">
              <a:spcBef>
                <a:spcPts val="0"/>
              </a:spcBef>
              <a:spcAft>
                <a:spcPts val="0"/>
              </a:spcAft>
              <a:buNone/>
            </a:pPr>
            <a:r>
              <a:rPr b="1" lang="en-GB" sz="1800">
                <a:solidFill>
                  <a:srgbClr val="91C063"/>
                </a:solidFill>
              </a:rPr>
              <a:t>بیت دارای مقدار ثابت است ولی کیوبیت بسته به رفتار ناظر مقادیر متفاوتی می‌تواند داشته باشد.</a:t>
            </a:r>
            <a:endParaRPr b="1" sz="1800">
              <a:solidFill>
                <a:srgbClr val="91C063"/>
              </a:solidFill>
            </a:endParaRPr>
          </a:p>
          <a:p>
            <a:pPr indent="0" lvl="0" marL="0" rtl="1" algn="r">
              <a:spcBef>
                <a:spcPts val="0"/>
              </a:spcBef>
              <a:spcAft>
                <a:spcPts val="0"/>
              </a:spcAft>
              <a:buNone/>
            </a:pPr>
            <a:r>
              <a:t/>
            </a:r>
            <a:endParaRPr b="1" sz="1800">
              <a:solidFill>
                <a:srgbClr val="91C063"/>
              </a:solidFill>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600"/>
              <a:t>‹#›</a:t>
            </a:fld>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2"/>
          <p:cNvPicPr preferRelativeResize="0"/>
          <p:nvPr/>
        </p:nvPicPr>
        <p:blipFill rotWithShape="1">
          <a:blip r:embed="rId3">
            <a:alphaModFix/>
          </a:blip>
          <a:srcRect b="3345" l="6972" r="26744" t="6466"/>
          <a:stretch/>
        </p:blipFill>
        <p:spPr>
          <a:xfrm>
            <a:off x="1345225" y="103300"/>
            <a:ext cx="6453551" cy="4936900"/>
          </a:xfrm>
          <a:prstGeom prst="rect">
            <a:avLst/>
          </a:prstGeom>
          <a:noFill/>
          <a:ln>
            <a:noFill/>
          </a:ln>
        </p:spPr>
      </p:pic>
      <p:sp>
        <p:nvSpPr>
          <p:cNvPr id="327" name="Google Shape;32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31" name="Shape 331"/>
        <p:cNvGrpSpPr/>
        <p:nvPr/>
      </p:nvGrpSpPr>
      <p:grpSpPr>
        <a:xfrm>
          <a:off x="0" y="0"/>
          <a:ext cx="0" cy="0"/>
          <a:chOff x="0" y="0"/>
          <a:chExt cx="0" cy="0"/>
        </a:xfrm>
      </p:grpSpPr>
      <p:pic>
        <p:nvPicPr>
          <p:cNvPr id="332" name="Google Shape;332;p53"/>
          <p:cNvPicPr preferRelativeResize="0"/>
          <p:nvPr/>
        </p:nvPicPr>
        <p:blipFill rotWithShape="1">
          <a:blip r:embed="rId3">
            <a:alphaModFix/>
          </a:blip>
          <a:srcRect b="46012" l="28170" r="29293" t="20506"/>
          <a:stretch/>
        </p:blipFill>
        <p:spPr>
          <a:xfrm>
            <a:off x="1707850" y="1308350"/>
            <a:ext cx="5912526" cy="2616701"/>
          </a:xfrm>
          <a:prstGeom prst="rect">
            <a:avLst/>
          </a:prstGeom>
          <a:noFill/>
          <a:ln>
            <a:noFill/>
          </a:ln>
        </p:spPr>
      </p:pic>
      <p:sp>
        <p:nvSpPr>
          <p:cNvPr id="333" name="Google Shape;3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4"/>
          <p:cNvPicPr preferRelativeResize="0"/>
          <p:nvPr/>
        </p:nvPicPr>
        <p:blipFill rotWithShape="1">
          <a:blip r:embed="rId3">
            <a:alphaModFix/>
          </a:blip>
          <a:srcRect b="18537" l="17391" r="12873" t="18411"/>
          <a:stretch/>
        </p:blipFill>
        <p:spPr>
          <a:xfrm>
            <a:off x="885312" y="697650"/>
            <a:ext cx="7373374" cy="3748201"/>
          </a:xfrm>
          <a:prstGeom prst="rect">
            <a:avLst/>
          </a:prstGeom>
          <a:noFill/>
          <a:ln>
            <a:noFill/>
          </a:ln>
        </p:spPr>
      </p:pic>
      <p:sp>
        <p:nvSpPr>
          <p:cNvPr id="339" name="Google Shape;33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343" name="Shape 343"/>
        <p:cNvGrpSpPr/>
        <p:nvPr/>
      </p:nvGrpSpPr>
      <p:grpSpPr>
        <a:xfrm>
          <a:off x="0" y="0"/>
          <a:ext cx="0" cy="0"/>
          <a:chOff x="0" y="0"/>
          <a:chExt cx="0" cy="0"/>
        </a:xfrm>
      </p:grpSpPr>
      <p:pic>
        <p:nvPicPr>
          <p:cNvPr id="344" name="Google Shape;344;p55"/>
          <p:cNvPicPr preferRelativeResize="0"/>
          <p:nvPr/>
        </p:nvPicPr>
        <p:blipFill rotWithShape="1">
          <a:blip r:embed="rId3">
            <a:alphaModFix/>
          </a:blip>
          <a:srcRect b="4479" l="18893" r="12278" t="38530"/>
          <a:stretch/>
        </p:blipFill>
        <p:spPr>
          <a:xfrm>
            <a:off x="1358850" y="1245600"/>
            <a:ext cx="6340999" cy="2951900"/>
          </a:xfrm>
          <a:prstGeom prst="rect">
            <a:avLst/>
          </a:prstGeom>
          <a:noFill/>
          <a:ln>
            <a:noFill/>
          </a:ln>
        </p:spPr>
      </p:pic>
      <p:sp>
        <p:nvSpPr>
          <p:cNvPr id="345" name="Google Shape;345;p55"/>
          <p:cNvSpPr txBox="1"/>
          <p:nvPr/>
        </p:nvSpPr>
        <p:spPr>
          <a:xfrm>
            <a:off x="1418200" y="259675"/>
            <a:ext cx="6222300" cy="7392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3600"/>
              <a:t>مراحل پیاده‌سازی الگوریتم دوچ</a:t>
            </a:r>
            <a:endParaRPr sz="3600"/>
          </a:p>
        </p:txBody>
      </p:sp>
      <p:sp>
        <p:nvSpPr>
          <p:cNvPr id="346" name="Google Shape;34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350" name="Shape 350"/>
        <p:cNvGrpSpPr/>
        <p:nvPr/>
      </p:nvGrpSpPr>
      <p:grpSpPr>
        <a:xfrm>
          <a:off x="0" y="0"/>
          <a:ext cx="0" cy="0"/>
          <a:chOff x="0" y="0"/>
          <a:chExt cx="0" cy="0"/>
        </a:xfrm>
      </p:grpSpPr>
      <p:pic>
        <p:nvPicPr>
          <p:cNvPr id="351" name="Google Shape;351;p56"/>
          <p:cNvPicPr preferRelativeResize="0"/>
          <p:nvPr/>
        </p:nvPicPr>
        <p:blipFill rotWithShape="1">
          <a:blip r:embed="rId3">
            <a:alphaModFix/>
          </a:blip>
          <a:srcRect b="26914" l="32013" r="19275" t="9577"/>
          <a:stretch/>
        </p:blipFill>
        <p:spPr>
          <a:xfrm>
            <a:off x="2291100" y="899788"/>
            <a:ext cx="4561801" cy="3343926"/>
          </a:xfrm>
          <a:prstGeom prst="rect">
            <a:avLst/>
          </a:prstGeom>
          <a:noFill/>
          <a:ln>
            <a:noFill/>
          </a:ln>
        </p:spPr>
      </p:pic>
      <p:sp>
        <p:nvSpPr>
          <p:cNvPr id="352" name="Google Shape;35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356" name="Shape 356"/>
        <p:cNvGrpSpPr/>
        <p:nvPr/>
      </p:nvGrpSpPr>
      <p:grpSpPr>
        <a:xfrm>
          <a:off x="0" y="0"/>
          <a:ext cx="0" cy="0"/>
          <a:chOff x="0" y="0"/>
          <a:chExt cx="0" cy="0"/>
        </a:xfrm>
      </p:grpSpPr>
      <p:pic>
        <p:nvPicPr>
          <p:cNvPr id="357" name="Google Shape;357;p57"/>
          <p:cNvPicPr preferRelativeResize="0"/>
          <p:nvPr/>
        </p:nvPicPr>
        <p:blipFill rotWithShape="1">
          <a:blip r:embed="rId3">
            <a:alphaModFix/>
          </a:blip>
          <a:srcRect b="9289" l="25882" r="19442" t="8723"/>
          <a:stretch/>
        </p:blipFill>
        <p:spPr>
          <a:xfrm>
            <a:off x="2380225" y="574550"/>
            <a:ext cx="4705774" cy="3967050"/>
          </a:xfrm>
          <a:prstGeom prst="rect">
            <a:avLst/>
          </a:prstGeom>
          <a:noFill/>
          <a:ln>
            <a:noFill/>
          </a:ln>
        </p:spPr>
      </p:pic>
      <p:sp>
        <p:nvSpPr>
          <p:cNvPr id="358" name="Google Shape;35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362" name="Shape 362"/>
        <p:cNvGrpSpPr/>
        <p:nvPr/>
      </p:nvGrpSpPr>
      <p:grpSpPr>
        <a:xfrm>
          <a:off x="0" y="0"/>
          <a:ext cx="0" cy="0"/>
          <a:chOff x="0" y="0"/>
          <a:chExt cx="0" cy="0"/>
        </a:xfrm>
      </p:grpSpPr>
      <p:pic>
        <p:nvPicPr>
          <p:cNvPr id="363" name="Google Shape;363;p58"/>
          <p:cNvPicPr preferRelativeResize="0"/>
          <p:nvPr/>
        </p:nvPicPr>
        <p:blipFill rotWithShape="1">
          <a:blip r:embed="rId3">
            <a:alphaModFix/>
          </a:blip>
          <a:srcRect b="26250" l="37172" r="9579" t="8726"/>
          <a:stretch/>
        </p:blipFill>
        <p:spPr>
          <a:xfrm>
            <a:off x="2161825" y="1464626"/>
            <a:ext cx="4820351" cy="3309475"/>
          </a:xfrm>
          <a:prstGeom prst="rect">
            <a:avLst/>
          </a:prstGeom>
          <a:noFill/>
          <a:ln>
            <a:noFill/>
          </a:ln>
        </p:spPr>
      </p:pic>
      <p:sp>
        <p:nvSpPr>
          <p:cNvPr id="364" name="Google Shape;364;p58"/>
          <p:cNvSpPr txBox="1"/>
          <p:nvPr/>
        </p:nvSpPr>
        <p:spPr>
          <a:xfrm>
            <a:off x="2007475" y="409475"/>
            <a:ext cx="5433000" cy="7392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GB" sz="3500"/>
              <a:t>بررسی ثابت یا متعادل بودن تابع f</a:t>
            </a:r>
            <a:endParaRPr b="1" sz="3500"/>
          </a:p>
        </p:txBody>
      </p:sp>
      <p:sp>
        <p:nvSpPr>
          <p:cNvPr id="365" name="Google Shape;36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nvSpPr>
        <p:spPr>
          <a:xfrm>
            <a:off x="1118575" y="299625"/>
            <a:ext cx="6334200" cy="948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3300"/>
              <a:t>پیاده سازی الگوریتم دوچ با کمک کیس کیت</a:t>
            </a:r>
            <a:endParaRPr b="1" sz="3300"/>
          </a:p>
          <a:p>
            <a:pPr indent="0" lvl="0" marL="0" rtl="1" algn="r">
              <a:spcBef>
                <a:spcPts val="0"/>
              </a:spcBef>
              <a:spcAft>
                <a:spcPts val="0"/>
              </a:spcAft>
              <a:buNone/>
            </a:pPr>
            <a:r>
              <a:t/>
            </a:r>
            <a:endParaRPr/>
          </a:p>
        </p:txBody>
      </p:sp>
      <p:pic>
        <p:nvPicPr>
          <p:cNvPr id="371" name="Google Shape;371;p59"/>
          <p:cNvPicPr preferRelativeResize="0"/>
          <p:nvPr/>
        </p:nvPicPr>
        <p:blipFill rotWithShape="1">
          <a:blip r:embed="rId3">
            <a:alphaModFix/>
          </a:blip>
          <a:srcRect b="14398" l="24095" r="11990" t="24123"/>
          <a:stretch/>
        </p:blipFill>
        <p:spPr>
          <a:xfrm>
            <a:off x="1362174" y="1308350"/>
            <a:ext cx="5846999" cy="3162000"/>
          </a:xfrm>
          <a:prstGeom prst="rect">
            <a:avLst/>
          </a:prstGeom>
          <a:noFill/>
          <a:ln>
            <a:noFill/>
          </a:ln>
        </p:spPr>
      </p:pic>
      <p:sp>
        <p:nvSpPr>
          <p:cNvPr id="372" name="Google Shape;37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0"/>
          <p:cNvPicPr preferRelativeResize="0"/>
          <p:nvPr/>
        </p:nvPicPr>
        <p:blipFill rotWithShape="1">
          <a:blip r:embed="rId3">
            <a:alphaModFix/>
          </a:blip>
          <a:srcRect b="32615" l="32520" r="16474" t="18205"/>
          <a:stretch/>
        </p:blipFill>
        <p:spPr>
          <a:xfrm>
            <a:off x="1107712" y="1408350"/>
            <a:ext cx="6573376" cy="3563451"/>
          </a:xfrm>
          <a:prstGeom prst="rect">
            <a:avLst/>
          </a:prstGeom>
          <a:noFill/>
          <a:ln>
            <a:noFill/>
          </a:ln>
        </p:spPr>
      </p:pic>
      <p:sp>
        <p:nvSpPr>
          <p:cNvPr id="378" name="Google Shape;378;p60"/>
          <p:cNvSpPr txBox="1"/>
          <p:nvPr/>
        </p:nvSpPr>
        <p:spPr>
          <a:xfrm>
            <a:off x="1028700" y="479400"/>
            <a:ext cx="67314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400"/>
              <a:t>Classical Vs Quantum simulation</a:t>
            </a:r>
            <a:endParaRPr sz="3400"/>
          </a:p>
        </p:txBody>
      </p:sp>
      <p:sp>
        <p:nvSpPr>
          <p:cNvPr id="379" name="Google Shape;37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1"/>
          <p:cNvPicPr preferRelativeResize="0"/>
          <p:nvPr/>
        </p:nvPicPr>
        <p:blipFill rotWithShape="1">
          <a:blip r:embed="rId3">
            <a:alphaModFix/>
          </a:blip>
          <a:srcRect b="15099" l="42993" r="25466" t="39186"/>
          <a:stretch/>
        </p:blipFill>
        <p:spPr>
          <a:xfrm>
            <a:off x="1867625" y="1157125"/>
            <a:ext cx="4434401" cy="3613350"/>
          </a:xfrm>
          <a:prstGeom prst="rect">
            <a:avLst/>
          </a:prstGeom>
          <a:noFill/>
          <a:ln>
            <a:noFill/>
          </a:ln>
        </p:spPr>
      </p:pic>
      <p:sp>
        <p:nvSpPr>
          <p:cNvPr id="385" name="Google Shape;385;p61"/>
          <p:cNvSpPr txBox="1"/>
          <p:nvPr/>
        </p:nvSpPr>
        <p:spPr>
          <a:xfrm>
            <a:off x="1271250" y="279650"/>
            <a:ext cx="6601500" cy="7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400">
                <a:solidFill>
                  <a:schemeClr val="dk1"/>
                </a:solidFill>
              </a:rPr>
              <a:t>Classical Vs Quantum simulation</a:t>
            </a:r>
            <a:endParaRPr/>
          </a:p>
        </p:txBody>
      </p:sp>
      <p:sp>
        <p:nvSpPr>
          <p:cNvPr id="386" name="Google Shape;38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54A8"/>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241800" y="1208475"/>
            <a:ext cx="8520600" cy="18093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SzPts val="990"/>
              <a:buNone/>
            </a:pPr>
            <a:r>
              <a:rPr b="1" lang="en-GB" sz="4520"/>
              <a:t>کیوبیت واحد</a:t>
            </a:r>
            <a:endParaRPr b="1" sz="4520"/>
          </a:p>
          <a:p>
            <a:pPr indent="0" lvl="0" marL="0" rtl="0" algn="ctr">
              <a:spcBef>
                <a:spcPts val="0"/>
              </a:spcBef>
              <a:spcAft>
                <a:spcPts val="0"/>
              </a:spcAft>
              <a:buSzPts val="990"/>
              <a:buNone/>
            </a:pPr>
            <a:r>
              <a:rPr b="1" lang="en-GB" sz="4520"/>
              <a:t>Single - Qubit</a:t>
            </a:r>
            <a:endParaRPr b="1" sz="4520"/>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None/>
            </a:pPr>
            <a:r>
              <a:rPr lang="en-GB" sz="4900"/>
              <a:t>شبیه سازی پدیده‌‌های کوانتومی</a:t>
            </a:r>
            <a:endParaRPr sz="4900"/>
          </a:p>
        </p:txBody>
      </p:sp>
      <p:sp>
        <p:nvSpPr>
          <p:cNvPr id="392" name="Google Shape;39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396" name="Shape 396"/>
        <p:cNvGrpSpPr/>
        <p:nvPr/>
      </p:nvGrpSpPr>
      <p:grpSpPr>
        <a:xfrm>
          <a:off x="0" y="0"/>
          <a:ext cx="0" cy="0"/>
          <a:chOff x="0" y="0"/>
          <a:chExt cx="0" cy="0"/>
        </a:xfrm>
      </p:grpSpPr>
      <p:pic>
        <p:nvPicPr>
          <p:cNvPr id="397" name="Google Shape;397;p63"/>
          <p:cNvPicPr preferRelativeResize="0"/>
          <p:nvPr/>
        </p:nvPicPr>
        <p:blipFill rotWithShape="1">
          <a:blip r:embed="rId3">
            <a:alphaModFix/>
          </a:blip>
          <a:srcRect b="31672" l="13012" r="25952" t="10136"/>
          <a:stretch/>
        </p:blipFill>
        <p:spPr>
          <a:xfrm>
            <a:off x="624500" y="455801"/>
            <a:ext cx="7894998" cy="4231901"/>
          </a:xfrm>
          <a:prstGeom prst="rect">
            <a:avLst/>
          </a:prstGeom>
          <a:noFill/>
          <a:ln>
            <a:noFill/>
          </a:ln>
        </p:spPr>
      </p:pic>
      <p:sp>
        <p:nvSpPr>
          <p:cNvPr id="398" name="Google Shape;39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64"/>
          <p:cNvPicPr preferRelativeResize="0"/>
          <p:nvPr/>
        </p:nvPicPr>
        <p:blipFill rotWithShape="1">
          <a:blip r:embed="rId3">
            <a:alphaModFix/>
          </a:blip>
          <a:srcRect b="32472" l="11899" r="14190" t="37842"/>
          <a:stretch/>
        </p:blipFill>
        <p:spPr>
          <a:xfrm>
            <a:off x="1391513" y="2213225"/>
            <a:ext cx="6360974" cy="1436350"/>
          </a:xfrm>
          <a:prstGeom prst="rect">
            <a:avLst/>
          </a:prstGeom>
          <a:noFill/>
          <a:ln>
            <a:noFill/>
          </a:ln>
        </p:spPr>
      </p:pic>
      <p:pic>
        <p:nvPicPr>
          <p:cNvPr id="404" name="Google Shape;404;p64"/>
          <p:cNvPicPr preferRelativeResize="0"/>
          <p:nvPr/>
        </p:nvPicPr>
        <p:blipFill rotWithShape="1">
          <a:blip r:embed="rId4">
            <a:alphaModFix/>
          </a:blip>
          <a:srcRect b="8361" l="10959" r="22981" t="69651"/>
          <a:stretch/>
        </p:blipFill>
        <p:spPr>
          <a:xfrm>
            <a:off x="875213" y="624199"/>
            <a:ext cx="7044824" cy="1318351"/>
          </a:xfrm>
          <a:prstGeom prst="rect">
            <a:avLst/>
          </a:prstGeom>
          <a:noFill/>
          <a:ln>
            <a:noFill/>
          </a:ln>
        </p:spPr>
      </p:pic>
      <p:sp>
        <p:nvSpPr>
          <p:cNvPr id="405" name="Google Shape;405;p64"/>
          <p:cNvSpPr txBox="1"/>
          <p:nvPr/>
        </p:nvSpPr>
        <p:spPr>
          <a:xfrm>
            <a:off x="707575" y="4064875"/>
            <a:ext cx="7044900" cy="5991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GB" sz="1900"/>
              <a:t>از حالات بل برای تبیین و تعریف درهم‌تنیدگی استفاده می‌شود.</a:t>
            </a:r>
            <a:endParaRPr b="1" sz="1900"/>
          </a:p>
        </p:txBody>
      </p:sp>
      <p:sp>
        <p:nvSpPr>
          <p:cNvPr id="406" name="Google Shape;40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410" name="Shape 410"/>
        <p:cNvGrpSpPr/>
        <p:nvPr/>
      </p:nvGrpSpPr>
      <p:grpSpPr>
        <a:xfrm>
          <a:off x="0" y="0"/>
          <a:ext cx="0" cy="0"/>
          <a:chOff x="0" y="0"/>
          <a:chExt cx="0" cy="0"/>
        </a:xfrm>
      </p:grpSpPr>
      <p:pic>
        <p:nvPicPr>
          <p:cNvPr id="411" name="Google Shape;411;p65"/>
          <p:cNvPicPr preferRelativeResize="0"/>
          <p:nvPr/>
        </p:nvPicPr>
        <p:blipFill rotWithShape="1">
          <a:blip r:embed="rId3">
            <a:alphaModFix/>
          </a:blip>
          <a:srcRect b="17768" l="44006" r="15620" t="28224"/>
          <a:stretch/>
        </p:blipFill>
        <p:spPr>
          <a:xfrm>
            <a:off x="1932688" y="586800"/>
            <a:ext cx="5278624" cy="3969900"/>
          </a:xfrm>
          <a:prstGeom prst="rect">
            <a:avLst/>
          </a:prstGeom>
          <a:noFill/>
          <a:ln>
            <a:noFill/>
          </a:ln>
        </p:spPr>
      </p:pic>
      <p:sp>
        <p:nvSpPr>
          <p:cNvPr id="412" name="Google Shape;41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6"/>
          <p:cNvPicPr preferRelativeResize="0"/>
          <p:nvPr/>
        </p:nvPicPr>
        <p:blipFill rotWithShape="1">
          <a:blip r:embed="rId3">
            <a:alphaModFix/>
          </a:blip>
          <a:srcRect b="3917" l="20002" r="14990" t="5617"/>
          <a:stretch/>
        </p:blipFill>
        <p:spPr>
          <a:xfrm>
            <a:off x="1874100" y="424075"/>
            <a:ext cx="5594924" cy="4377425"/>
          </a:xfrm>
          <a:prstGeom prst="rect">
            <a:avLst/>
          </a:prstGeom>
          <a:noFill/>
          <a:ln>
            <a:noFill/>
          </a:ln>
        </p:spPr>
      </p:pic>
      <p:sp>
        <p:nvSpPr>
          <p:cNvPr id="418" name="Google Shape;41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7"/>
          <p:cNvPicPr preferRelativeResize="0"/>
          <p:nvPr/>
        </p:nvPicPr>
        <p:blipFill rotWithShape="1">
          <a:blip r:embed="rId3">
            <a:alphaModFix/>
          </a:blip>
          <a:srcRect b="17489" l="5065" r="5127" t="17202"/>
          <a:stretch/>
        </p:blipFill>
        <p:spPr>
          <a:xfrm>
            <a:off x="707538" y="991762"/>
            <a:ext cx="7728924" cy="3159974"/>
          </a:xfrm>
          <a:prstGeom prst="rect">
            <a:avLst/>
          </a:prstGeom>
          <a:noFill/>
          <a:ln>
            <a:noFill/>
          </a:ln>
        </p:spPr>
      </p:pic>
      <p:sp>
        <p:nvSpPr>
          <p:cNvPr id="424" name="Google Shape;42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8" name="Shape 428"/>
        <p:cNvGrpSpPr/>
        <p:nvPr/>
      </p:nvGrpSpPr>
      <p:grpSpPr>
        <a:xfrm>
          <a:off x="0" y="0"/>
          <a:ext cx="0" cy="0"/>
          <a:chOff x="0" y="0"/>
          <a:chExt cx="0" cy="0"/>
        </a:xfrm>
      </p:grpSpPr>
      <p:pic>
        <p:nvPicPr>
          <p:cNvPr id="429" name="Google Shape;429;p68"/>
          <p:cNvPicPr preferRelativeResize="0"/>
          <p:nvPr/>
        </p:nvPicPr>
        <p:blipFill rotWithShape="1">
          <a:blip r:embed="rId3">
            <a:alphaModFix/>
          </a:blip>
          <a:srcRect b="9574" l="11417" r="11332" t="14373"/>
          <a:stretch/>
        </p:blipFill>
        <p:spPr>
          <a:xfrm>
            <a:off x="1023050" y="607412"/>
            <a:ext cx="7097900" cy="3928675"/>
          </a:xfrm>
          <a:prstGeom prst="rect">
            <a:avLst/>
          </a:prstGeom>
          <a:noFill/>
          <a:ln>
            <a:noFill/>
          </a:ln>
        </p:spPr>
      </p:pic>
      <p:sp>
        <p:nvSpPr>
          <p:cNvPr id="430" name="Google Shape;43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9"/>
          <p:cNvPicPr preferRelativeResize="0"/>
          <p:nvPr/>
        </p:nvPicPr>
        <p:blipFill rotWithShape="1">
          <a:blip r:embed="rId3">
            <a:alphaModFix/>
          </a:blip>
          <a:srcRect b="14096" l="18730" r="22936" t="17769"/>
          <a:stretch/>
        </p:blipFill>
        <p:spPr>
          <a:xfrm>
            <a:off x="2061800" y="123125"/>
            <a:ext cx="5020398" cy="3296774"/>
          </a:xfrm>
          <a:prstGeom prst="rect">
            <a:avLst/>
          </a:prstGeom>
          <a:noFill/>
          <a:ln>
            <a:noFill/>
          </a:ln>
        </p:spPr>
      </p:pic>
      <p:pic>
        <p:nvPicPr>
          <p:cNvPr id="436" name="Google Shape;436;p69"/>
          <p:cNvPicPr preferRelativeResize="0"/>
          <p:nvPr/>
        </p:nvPicPr>
        <p:blipFill rotWithShape="1">
          <a:blip r:embed="rId4">
            <a:alphaModFix/>
          </a:blip>
          <a:srcRect b="60375" l="28425" r="20413" t="24191"/>
          <a:stretch/>
        </p:blipFill>
        <p:spPr>
          <a:xfrm>
            <a:off x="1547188" y="3515625"/>
            <a:ext cx="6049625" cy="1025975"/>
          </a:xfrm>
          <a:prstGeom prst="rect">
            <a:avLst/>
          </a:prstGeom>
          <a:noFill/>
          <a:ln>
            <a:noFill/>
          </a:ln>
        </p:spPr>
      </p:pic>
      <p:sp>
        <p:nvSpPr>
          <p:cNvPr id="437" name="Google Shape;43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70"/>
          <p:cNvPicPr preferRelativeResize="0"/>
          <p:nvPr/>
        </p:nvPicPr>
        <p:blipFill rotWithShape="1">
          <a:blip r:embed="rId3">
            <a:alphaModFix/>
          </a:blip>
          <a:srcRect b="10702" l="22073" r="21020" t="41644"/>
          <a:stretch/>
        </p:blipFill>
        <p:spPr>
          <a:xfrm>
            <a:off x="432050" y="1217475"/>
            <a:ext cx="8279900" cy="3898376"/>
          </a:xfrm>
          <a:prstGeom prst="rect">
            <a:avLst/>
          </a:prstGeom>
          <a:noFill/>
          <a:ln>
            <a:noFill/>
          </a:ln>
        </p:spPr>
      </p:pic>
      <p:sp>
        <p:nvSpPr>
          <p:cNvPr id="443" name="Google Shape;44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47" name="Shape 447"/>
        <p:cNvGrpSpPr/>
        <p:nvPr/>
      </p:nvGrpSpPr>
      <p:grpSpPr>
        <a:xfrm>
          <a:off x="0" y="0"/>
          <a:ext cx="0" cy="0"/>
          <a:chOff x="0" y="0"/>
          <a:chExt cx="0" cy="0"/>
        </a:xfrm>
      </p:grpSpPr>
      <p:pic>
        <p:nvPicPr>
          <p:cNvPr id="448" name="Google Shape;448;p71"/>
          <p:cNvPicPr preferRelativeResize="0"/>
          <p:nvPr/>
        </p:nvPicPr>
        <p:blipFill rotWithShape="1">
          <a:blip r:embed="rId3">
            <a:alphaModFix/>
          </a:blip>
          <a:srcRect b="5326" l="22706" r="20866" t="6185"/>
          <a:stretch/>
        </p:blipFill>
        <p:spPr>
          <a:xfrm>
            <a:off x="2106650" y="451425"/>
            <a:ext cx="4856226" cy="4281700"/>
          </a:xfrm>
          <a:prstGeom prst="rect">
            <a:avLst/>
          </a:prstGeom>
          <a:noFill/>
          <a:ln>
            <a:noFill/>
          </a:ln>
        </p:spPr>
      </p:pic>
      <p:sp>
        <p:nvSpPr>
          <p:cNvPr id="449" name="Google Shape;44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22301" l="22588" r="35689" t="39956"/>
          <a:stretch/>
        </p:blipFill>
        <p:spPr>
          <a:xfrm>
            <a:off x="329575" y="499375"/>
            <a:ext cx="2556776" cy="1300401"/>
          </a:xfrm>
          <a:prstGeom prst="rect">
            <a:avLst/>
          </a:prstGeom>
          <a:noFill/>
          <a:ln>
            <a:noFill/>
          </a:ln>
        </p:spPr>
      </p:pic>
      <p:pic>
        <p:nvPicPr>
          <p:cNvPr id="90" name="Google Shape;90;p18"/>
          <p:cNvPicPr preferRelativeResize="0"/>
          <p:nvPr/>
        </p:nvPicPr>
        <p:blipFill rotWithShape="1">
          <a:blip r:embed="rId4">
            <a:alphaModFix/>
          </a:blip>
          <a:srcRect b="26142" l="19958" r="2714" t="16286"/>
          <a:stretch/>
        </p:blipFill>
        <p:spPr>
          <a:xfrm>
            <a:off x="1040887" y="1908287"/>
            <a:ext cx="7062223" cy="2956276"/>
          </a:xfrm>
          <a:prstGeom prst="rect">
            <a:avLst/>
          </a:prstGeom>
          <a:noFill/>
          <a:ln>
            <a:noFill/>
          </a:ln>
        </p:spPr>
      </p:pic>
      <p:sp>
        <p:nvSpPr>
          <p:cNvPr id="91" name="Google Shape;91;p18"/>
          <p:cNvSpPr txBox="1"/>
          <p:nvPr/>
        </p:nvSpPr>
        <p:spPr>
          <a:xfrm>
            <a:off x="4294575" y="595325"/>
            <a:ext cx="4144800" cy="1108500"/>
          </a:xfrm>
          <a:prstGeom prst="rect">
            <a:avLst/>
          </a:prstGeom>
          <a:noFill/>
          <a:ln>
            <a:noFill/>
          </a:ln>
        </p:spPr>
        <p:txBody>
          <a:bodyPr anchorCtr="0" anchor="t" bIns="91425" lIns="91425" spcFirstLastPara="1" rIns="91425" wrap="square" tIns="91425">
            <a:noAutofit/>
          </a:bodyPr>
          <a:lstStyle/>
          <a:p>
            <a:pPr indent="0" lvl="0" marL="0" rtl="1" algn="just">
              <a:spcBef>
                <a:spcPts val="0"/>
              </a:spcBef>
              <a:spcAft>
                <a:spcPts val="0"/>
              </a:spcAft>
              <a:buNone/>
            </a:pPr>
            <a:r>
              <a:rPr b="1" lang="en-GB" sz="1700"/>
              <a:t>ابعاد کیوبیت بسته به نوع اندازه گیری و خصوصیتی که اندازه‌گیری می‌شود متفاوت است.</a:t>
            </a:r>
            <a:endParaRPr b="1" sz="1700"/>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53" name="Shape 453"/>
        <p:cNvGrpSpPr/>
        <p:nvPr/>
      </p:nvGrpSpPr>
      <p:grpSpPr>
        <a:xfrm>
          <a:off x="0" y="0"/>
          <a:ext cx="0" cy="0"/>
          <a:chOff x="0" y="0"/>
          <a:chExt cx="0" cy="0"/>
        </a:xfrm>
      </p:grpSpPr>
      <p:pic>
        <p:nvPicPr>
          <p:cNvPr id="454" name="Google Shape;454;p72"/>
          <p:cNvPicPr preferRelativeResize="0"/>
          <p:nvPr/>
        </p:nvPicPr>
        <p:blipFill rotWithShape="1">
          <a:blip r:embed="rId3">
            <a:alphaModFix/>
          </a:blip>
          <a:srcRect b="31343" l="18417" r="22610" t="14089"/>
          <a:stretch/>
        </p:blipFill>
        <p:spPr>
          <a:xfrm>
            <a:off x="1323138" y="881638"/>
            <a:ext cx="6497724" cy="3380225"/>
          </a:xfrm>
          <a:prstGeom prst="rect">
            <a:avLst/>
          </a:prstGeom>
          <a:noFill/>
          <a:ln>
            <a:noFill/>
          </a:ln>
        </p:spPr>
      </p:pic>
      <p:sp>
        <p:nvSpPr>
          <p:cNvPr id="455" name="Google Shape;45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9" name="Shape 459"/>
        <p:cNvGrpSpPr/>
        <p:nvPr/>
      </p:nvGrpSpPr>
      <p:grpSpPr>
        <a:xfrm>
          <a:off x="0" y="0"/>
          <a:ext cx="0" cy="0"/>
          <a:chOff x="0" y="0"/>
          <a:chExt cx="0" cy="0"/>
        </a:xfrm>
      </p:grpSpPr>
      <p:pic>
        <p:nvPicPr>
          <p:cNvPr id="460" name="Google Shape;460;p73"/>
          <p:cNvPicPr preferRelativeResize="0"/>
          <p:nvPr/>
        </p:nvPicPr>
        <p:blipFill rotWithShape="1">
          <a:blip r:embed="rId3">
            <a:alphaModFix/>
          </a:blip>
          <a:srcRect b="46607" l="19211" r="23883" t="20313"/>
          <a:stretch/>
        </p:blipFill>
        <p:spPr>
          <a:xfrm>
            <a:off x="952975" y="980599"/>
            <a:ext cx="6747026" cy="2205026"/>
          </a:xfrm>
          <a:prstGeom prst="rect">
            <a:avLst/>
          </a:prstGeom>
          <a:noFill/>
          <a:ln>
            <a:noFill/>
          </a:ln>
        </p:spPr>
      </p:pic>
      <p:pic>
        <p:nvPicPr>
          <p:cNvPr id="461" name="Google Shape;461;p73"/>
          <p:cNvPicPr preferRelativeResize="0"/>
          <p:nvPr/>
        </p:nvPicPr>
        <p:blipFill rotWithShape="1">
          <a:blip r:embed="rId4">
            <a:alphaModFix/>
          </a:blip>
          <a:srcRect b="19861" l="64131" r="15449" t="70312"/>
          <a:stretch/>
        </p:blipFill>
        <p:spPr>
          <a:xfrm>
            <a:off x="5472800" y="3185625"/>
            <a:ext cx="2227202" cy="602575"/>
          </a:xfrm>
          <a:prstGeom prst="rect">
            <a:avLst/>
          </a:prstGeom>
          <a:noFill/>
          <a:ln>
            <a:noFill/>
          </a:ln>
        </p:spPr>
      </p:pic>
      <p:sp>
        <p:nvSpPr>
          <p:cNvPr id="462" name="Google Shape;46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466" name="Shape 466"/>
        <p:cNvGrpSpPr/>
        <p:nvPr/>
      </p:nvGrpSpPr>
      <p:grpSpPr>
        <a:xfrm>
          <a:off x="0" y="0"/>
          <a:ext cx="0" cy="0"/>
          <a:chOff x="0" y="0"/>
          <a:chExt cx="0" cy="0"/>
        </a:xfrm>
      </p:grpSpPr>
      <p:sp>
        <p:nvSpPr>
          <p:cNvPr id="467" name="Google Shape;467;p74"/>
          <p:cNvSpPr txBox="1"/>
          <p:nvPr/>
        </p:nvSpPr>
        <p:spPr>
          <a:xfrm>
            <a:off x="1588000" y="2057425"/>
            <a:ext cx="5403300" cy="9288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GB" sz="3700"/>
              <a:t>شبیه سازی دوربری کوانتومی</a:t>
            </a:r>
            <a:endParaRPr sz="3700"/>
          </a:p>
        </p:txBody>
      </p:sp>
      <p:sp>
        <p:nvSpPr>
          <p:cNvPr id="468" name="Google Shape;46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5"/>
          <p:cNvPicPr preferRelativeResize="0"/>
          <p:nvPr/>
        </p:nvPicPr>
        <p:blipFill rotWithShape="1">
          <a:blip r:embed="rId3">
            <a:alphaModFix/>
          </a:blip>
          <a:srcRect b="18934" l="10760" r="15785" t="29670"/>
          <a:stretch/>
        </p:blipFill>
        <p:spPr>
          <a:xfrm>
            <a:off x="1288350" y="1867625"/>
            <a:ext cx="6322026" cy="2486849"/>
          </a:xfrm>
          <a:prstGeom prst="rect">
            <a:avLst/>
          </a:prstGeom>
          <a:noFill/>
          <a:ln>
            <a:noFill/>
          </a:ln>
        </p:spPr>
      </p:pic>
      <p:sp>
        <p:nvSpPr>
          <p:cNvPr id="474" name="Google Shape;474;p75"/>
          <p:cNvSpPr txBox="1"/>
          <p:nvPr/>
        </p:nvSpPr>
        <p:spPr>
          <a:xfrm>
            <a:off x="1378250" y="449425"/>
            <a:ext cx="61323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t>Teleportation Q-Circuit</a:t>
            </a:r>
            <a:endParaRPr sz="3600"/>
          </a:p>
        </p:txBody>
      </p:sp>
      <p:sp>
        <p:nvSpPr>
          <p:cNvPr id="475" name="Google Shape;47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6"/>
          <p:cNvPicPr preferRelativeResize="0"/>
          <p:nvPr/>
        </p:nvPicPr>
        <p:blipFill rotWithShape="1">
          <a:blip r:embed="rId3">
            <a:alphaModFix/>
          </a:blip>
          <a:srcRect b="5722" l="10762" r="22393" t="15019"/>
          <a:stretch/>
        </p:blipFill>
        <p:spPr>
          <a:xfrm>
            <a:off x="1328300" y="1148550"/>
            <a:ext cx="5752748" cy="3835150"/>
          </a:xfrm>
          <a:prstGeom prst="rect">
            <a:avLst/>
          </a:prstGeom>
          <a:noFill/>
          <a:ln>
            <a:noFill/>
          </a:ln>
        </p:spPr>
      </p:pic>
      <p:sp>
        <p:nvSpPr>
          <p:cNvPr id="481" name="Google Shape;481;p76"/>
          <p:cNvSpPr txBox="1"/>
          <p:nvPr/>
        </p:nvSpPr>
        <p:spPr>
          <a:xfrm>
            <a:off x="699125" y="309600"/>
            <a:ext cx="77403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300"/>
              <a:t>Measurement</a:t>
            </a:r>
            <a:r>
              <a:rPr b="1" lang="en-GB" sz="3300"/>
              <a:t> on Teleportation circuit</a:t>
            </a:r>
            <a:endParaRPr b="1" sz="3300"/>
          </a:p>
        </p:txBody>
      </p:sp>
      <p:sp>
        <p:nvSpPr>
          <p:cNvPr id="482" name="Google Shape;48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222025"/>
            <a:ext cx="8520600" cy="8418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None/>
            </a:pPr>
            <a:r>
              <a:rPr b="1" lang="en-GB" sz="4700"/>
              <a:t>نمایش ماتریسی کیوبیت‌ها</a:t>
            </a:r>
            <a:endParaRPr b="1" sz="4700"/>
          </a:p>
        </p:txBody>
      </p:sp>
      <p:pic>
        <p:nvPicPr>
          <p:cNvPr id="98" name="Google Shape;98;p19"/>
          <p:cNvPicPr preferRelativeResize="0"/>
          <p:nvPr/>
        </p:nvPicPr>
        <p:blipFill rotWithShape="1">
          <a:blip r:embed="rId3">
            <a:alphaModFix/>
          </a:blip>
          <a:srcRect b="20965" l="25111" r="26438" t="47307"/>
          <a:stretch/>
        </p:blipFill>
        <p:spPr>
          <a:xfrm>
            <a:off x="2574788" y="1839900"/>
            <a:ext cx="3994426" cy="1463700"/>
          </a:xfrm>
          <a:prstGeom prst="rect">
            <a:avLst/>
          </a:prstGeom>
          <a:noFill/>
          <a:ln>
            <a:noFill/>
          </a:ln>
        </p:spPr>
      </p:pic>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03"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b="36205" l="1430" r="4469" t="45268"/>
          <a:stretch/>
        </p:blipFill>
        <p:spPr>
          <a:xfrm>
            <a:off x="858013" y="244475"/>
            <a:ext cx="7427973" cy="1025975"/>
          </a:xfrm>
          <a:prstGeom prst="rect">
            <a:avLst/>
          </a:prstGeom>
          <a:noFill/>
          <a:ln>
            <a:noFill/>
          </a:ln>
        </p:spPr>
      </p:pic>
      <p:sp>
        <p:nvSpPr>
          <p:cNvPr id="105" name="Google Shape;105;p20"/>
          <p:cNvSpPr txBox="1"/>
          <p:nvPr/>
        </p:nvSpPr>
        <p:spPr>
          <a:xfrm>
            <a:off x="912750" y="1635875"/>
            <a:ext cx="7318500" cy="1245300"/>
          </a:xfrm>
          <a:prstGeom prst="rect">
            <a:avLst/>
          </a:prstGeom>
          <a:noFill/>
          <a:ln>
            <a:noFill/>
          </a:ln>
        </p:spPr>
        <p:txBody>
          <a:bodyPr anchorCtr="0" anchor="t" bIns="91425" lIns="91425" spcFirstLastPara="1" rIns="91425" wrap="square" tIns="91425">
            <a:noAutofit/>
          </a:bodyPr>
          <a:lstStyle/>
          <a:p>
            <a:pPr indent="0" lvl="0" marL="0" rtl="1" algn="just">
              <a:spcBef>
                <a:spcPts val="0"/>
              </a:spcBef>
              <a:spcAft>
                <a:spcPts val="0"/>
              </a:spcAft>
              <a:buNone/>
            </a:pPr>
            <a:r>
              <a:rPr b="1" lang="en-GB" sz="1500"/>
              <a:t>به‌طور کلی می‌توان با توجه به خواص و نوع کیوبیت و تجهیزات آزمایشگاهی، می‌توان بردارهای‌ فضای هیلبرت خود را تبیین کرد. مدل کوانتومی برخلاف بسیاری از مدل‌های دیگر، ابزاری برای مشاهده‌ی مستقیم حالات وجود ندارد، در بسیاری از مواقع مواردی که برای توصیف رفتار سیستم تعریف می‌کنیم؛ قابل مشاهده‌ی مستقیم در طبیعت نیستند؛ بلکه می‌توان آن ها را پیش بینی کرد.</a:t>
            </a:r>
            <a:endParaRPr b="1" sz="1500"/>
          </a:p>
        </p:txBody>
      </p:sp>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3">
            <a:alphaModFix/>
          </a:blip>
          <a:srcRect b="23449" l="5528" r="9154" t="11066"/>
          <a:stretch/>
        </p:blipFill>
        <p:spPr>
          <a:xfrm>
            <a:off x="687012" y="1097900"/>
            <a:ext cx="7769975" cy="3353249"/>
          </a:xfrm>
          <a:prstGeom prst="rect">
            <a:avLst/>
          </a:prstGeom>
          <a:noFill/>
          <a:ln>
            <a:noFill/>
          </a:ln>
        </p:spPr>
      </p:pic>
      <p:sp>
        <p:nvSpPr>
          <p:cNvPr id="112" name="Google Shape;112;p21"/>
          <p:cNvSpPr txBox="1"/>
          <p:nvPr/>
        </p:nvSpPr>
        <p:spPr>
          <a:xfrm>
            <a:off x="1078525" y="328250"/>
            <a:ext cx="6939900" cy="7698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GB" sz="3600"/>
              <a:t>کیوبیت: خیال یا واقعیت؟!</a:t>
            </a:r>
            <a:endParaRPr sz="3600"/>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